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2" r:id="rId9"/>
    <p:sldId id="263" r:id="rId10"/>
    <p:sldId id="264" r:id="rId11"/>
    <p:sldId id="269" r:id="rId12"/>
    <p:sldId id="266" r:id="rId13"/>
    <p:sldId id="270" r:id="rId14"/>
    <p:sldId id="271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8369" autoAdjust="0"/>
  </p:normalViewPr>
  <p:slideViewPr>
    <p:cSldViewPr snapToGrid="0" snapToObjects="1">
      <p:cViewPr varScale="1">
        <p:scale>
          <a:sx n="95" d="100"/>
          <a:sy n="95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00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32A7F-3FAB-3CE4-4C13-F1FCFE43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ED13B-E2E5-C0E7-4416-41D555C5E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8E90E-F5A1-35CC-6C39-5AAC65B05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506AE-68FE-4FA5-3901-4ACF44C50A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5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C4888-35A6-0EB8-FCD7-ED99D7D28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1F5DC6-EE2D-8E7A-E259-DD9F6FBD2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25633C-580E-4776-7A99-C4F520B6B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5C047-F20D-BF35-18B1-88993F133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133B1C-8A78-BB63-90D0-AEF86275B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846" y="1403684"/>
            <a:ext cx="3570154" cy="373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hape 0"/>
          <p:cNvSpPr/>
          <p:nvPr/>
        </p:nvSpPr>
        <p:spPr>
          <a:xfrm>
            <a:off x="0" y="0"/>
            <a:ext cx="2500313" cy="5143500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2471738" y="0"/>
            <a:ext cx="28575" cy="5143500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9" name="Text 4"/>
          <p:cNvSpPr/>
          <p:nvPr/>
        </p:nvSpPr>
        <p:spPr>
          <a:xfrm>
            <a:off x="807502" y="4884539"/>
            <a:ext cx="885277" cy="275781"/>
          </a:xfrm>
          <a:prstGeom prst="rect">
            <a:avLst/>
          </a:prstGeom>
          <a:noFill/>
          <a:ln/>
        </p:spPr>
        <p:txBody>
          <a:bodyPr wrap="square" lIns="0" tIns="0" rIns="0" bIns="170053" rtlCol="0" anchor="t">
            <a:spAutoFit/>
          </a:bodyPr>
          <a:lstStyle/>
          <a:p>
            <a:pPr marL="0" indent="0" algn="ctr">
              <a:lnSpc>
                <a:spcPts val="800"/>
              </a:lnSpc>
              <a:buNone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</a:rPr>
              <a:t>IFP 2026 | DHANBAD</a:t>
            </a:r>
            <a:endParaRPr lang="en-US" sz="800" dirty="0"/>
          </a:p>
        </p:txBody>
      </p:sp>
      <p:sp>
        <p:nvSpPr>
          <p:cNvPr id="10" name="Text 5"/>
          <p:cNvSpPr/>
          <p:nvPr/>
        </p:nvSpPr>
        <p:spPr>
          <a:xfrm>
            <a:off x="2786063" y="771525"/>
            <a:ext cx="633635" cy="205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kern="0" spc="2" dirty="0">
                <a:solidFill>
                  <a:srgbClr val="D4AF37"/>
                </a:solidFill>
              </a:rPr>
              <a:t>IFP 2026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2786063" y="1292349"/>
            <a:ext cx="6072188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001F3F"/>
                </a:solidFill>
              </a:rPr>
              <a:t>International Conference on Innovations in Fluid Power</a:t>
            </a:r>
            <a:endParaRPr lang="en-US" sz="2436" dirty="0"/>
          </a:p>
        </p:txBody>
      </p:sp>
      <p:sp>
        <p:nvSpPr>
          <p:cNvPr id="12" name="Text 7"/>
          <p:cNvSpPr/>
          <p:nvPr/>
        </p:nvSpPr>
        <p:spPr>
          <a:xfrm>
            <a:off x="2786063" y="2401026"/>
            <a:ext cx="3788088" cy="196849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/>
              <a:t>Shaping the Future of Mobile and Industrial Machinery</a:t>
            </a: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63" y="3511153"/>
            <a:ext cx="178594" cy="12858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050381" y="3487936"/>
            <a:ext cx="1225464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/>
              <a:t>24-25 January 2026</a:t>
            </a: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63" y="3771900"/>
            <a:ext cx="178594" cy="1285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050381" y="3748683"/>
            <a:ext cx="2215350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/>
              <a:t>IIT (ISM) Dhanbad, Jharkhand, India</a:t>
            </a:r>
          </a:p>
        </p:txBody>
      </p:sp>
      <p:sp>
        <p:nvSpPr>
          <p:cNvPr id="17" name="Text 10"/>
          <p:cNvSpPr/>
          <p:nvPr/>
        </p:nvSpPr>
        <p:spPr>
          <a:xfrm>
            <a:off x="2786063" y="4245173"/>
            <a:ext cx="3648435" cy="1362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900" b="1" dirty="0">
                <a:solidFill>
                  <a:srgbClr val="001F3F"/>
                </a:solidFill>
              </a:rPr>
              <a:t>Organized by the Department of Mechanical Engineering, IIT (ISM) Dhanbad</a:t>
            </a:r>
            <a:endParaRPr lang="en-US" sz="900" dirty="0"/>
          </a:p>
        </p:txBody>
      </p:sp>
      <p:sp>
        <p:nvSpPr>
          <p:cNvPr id="18" name="Text 11"/>
          <p:cNvSpPr/>
          <p:nvPr/>
        </p:nvSpPr>
        <p:spPr>
          <a:xfrm>
            <a:off x="2786063" y="4436269"/>
            <a:ext cx="2643352" cy="1170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900" dirty="0">
                <a:solidFill>
                  <a:srgbClr val="777777"/>
                </a:solidFill>
              </a:rPr>
              <a:t>In association with the Fluid Power Society of India (FPSI)</a:t>
            </a:r>
            <a:endParaRPr lang="en-US" sz="900" dirty="0"/>
          </a:p>
        </p:txBody>
      </p:sp>
      <p:pic>
        <p:nvPicPr>
          <p:cNvPr id="27" name="Picture 6" descr="Centenary Appeal – IIT(ISM) Dhanbad">
            <a:extLst>
              <a:ext uri="{FF2B5EF4-FFF2-40B4-BE49-F238E27FC236}">
                <a16:creationId xmlns:a16="http://schemas.microsoft.com/office/drawing/2014/main" id="{69FD27CB-2FBF-C848-BC8B-15524AD0F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41" y="121966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B5940D9-1C69-FDEE-959C-AE0AA82C36BB}"/>
              </a:ext>
            </a:extLst>
          </p:cNvPr>
          <p:cNvGrpSpPr/>
          <p:nvPr/>
        </p:nvGrpSpPr>
        <p:grpSpPr>
          <a:xfrm>
            <a:off x="678642" y="587807"/>
            <a:ext cx="1143014" cy="3637955"/>
            <a:chOff x="678642" y="582048"/>
            <a:chExt cx="1143014" cy="36379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397D0C3-3926-661B-8F93-499C5ED92DDB}"/>
                </a:ext>
              </a:extLst>
            </p:cNvPr>
            <p:cNvGrpSpPr/>
            <p:nvPr/>
          </p:nvGrpSpPr>
          <p:grpSpPr>
            <a:xfrm>
              <a:off x="678656" y="582048"/>
              <a:ext cx="1143000" cy="1071563"/>
              <a:chOff x="678656" y="582048"/>
              <a:chExt cx="1143000" cy="1071563"/>
            </a:xfrm>
          </p:grpSpPr>
          <p:sp>
            <p:nvSpPr>
              <p:cNvPr id="5" name="Shape 2"/>
              <p:cNvSpPr/>
              <p:nvPr/>
            </p:nvSpPr>
            <p:spPr>
              <a:xfrm>
                <a:off x="678656" y="582048"/>
                <a:ext cx="1143000" cy="1071563"/>
              </a:xfrm>
              <a:prstGeom prst="rect">
                <a:avLst/>
              </a:prstGeom>
              <a:solidFill>
                <a:srgbClr val="FFFFFF"/>
              </a:solidFill>
              <a:ln/>
            </p:spPr>
          </p: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A997A0B0-2729-70E1-0D45-121898F480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47" y="595829"/>
                <a:ext cx="915789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8D151F-9CC2-4A84-4184-38625DBD6D95}"/>
                </a:ext>
              </a:extLst>
            </p:cNvPr>
            <p:cNvGrpSpPr/>
            <p:nvPr/>
          </p:nvGrpSpPr>
          <p:grpSpPr>
            <a:xfrm>
              <a:off x="678642" y="3148440"/>
              <a:ext cx="1143000" cy="1071563"/>
              <a:chOff x="678642" y="3148440"/>
              <a:chExt cx="1143000" cy="1071563"/>
            </a:xfrm>
          </p:grpSpPr>
          <p:sp>
            <p:nvSpPr>
              <p:cNvPr id="19" name="Shape 2">
                <a:extLst>
                  <a:ext uri="{FF2B5EF4-FFF2-40B4-BE49-F238E27FC236}">
                    <a16:creationId xmlns:a16="http://schemas.microsoft.com/office/drawing/2014/main" id="{46DB4969-BCC4-BCD1-686F-3DA8A91BE38A}"/>
                  </a:ext>
                </a:extLst>
              </p:cNvPr>
              <p:cNvSpPr/>
              <p:nvPr/>
            </p:nvSpPr>
            <p:spPr>
              <a:xfrm>
                <a:off x="678642" y="3148440"/>
                <a:ext cx="1143000" cy="1071563"/>
              </a:xfrm>
              <a:prstGeom prst="rect">
                <a:avLst/>
              </a:prstGeom>
              <a:solidFill>
                <a:srgbClr val="FFFFFF"/>
              </a:solidFill>
              <a:ln/>
            </p:spPr>
          </p:sp>
          <p:pic>
            <p:nvPicPr>
              <p:cNvPr id="26" name="Picture 8" descr="Fluid Power Society of India">
                <a:extLst>
                  <a:ext uri="{FF2B5EF4-FFF2-40B4-BE49-F238E27FC236}">
                    <a16:creationId xmlns:a16="http://schemas.microsoft.com/office/drawing/2014/main" id="{AF1CA075-DE35-CD4E-D3B8-86C90E708A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141" y="3163820"/>
                <a:ext cx="1044000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5736EA8-BA74-1ED3-2D37-92281D7B5E34}"/>
                </a:ext>
              </a:extLst>
            </p:cNvPr>
            <p:cNvGrpSpPr/>
            <p:nvPr/>
          </p:nvGrpSpPr>
          <p:grpSpPr>
            <a:xfrm>
              <a:off x="678656" y="1867923"/>
              <a:ext cx="1143000" cy="1071563"/>
              <a:chOff x="678656" y="1867923"/>
              <a:chExt cx="1143000" cy="1071563"/>
            </a:xfrm>
          </p:grpSpPr>
          <p:sp>
            <p:nvSpPr>
              <p:cNvPr id="7" name="Shape 3"/>
              <p:cNvSpPr/>
              <p:nvPr/>
            </p:nvSpPr>
            <p:spPr>
              <a:xfrm>
                <a:off x="678656" y="1867923"/>
                <a:ext cx="1143000" cy="1071563"/>
              </a:xfrm>
              <a:prstGeom prst="rect">
                <a:avLst/>
              </a:prstGeom>
              <a:solidFill>
                <a:srgbClr val="FFFFFF"/>
              </a:solidFill>
              <a:ln/>
            </p:spPr>
          </p:sp>
          <p:pic>
            <p:nvPicPr>
              <p:cNvPr id="28" name="Picture 4">
                <a:extLst>
                  <a:ext uri="{FF2B5EF4-FFF2-40B4-BE49-F238E27FC236}">
                    <a16:creationId xmlns:a16="http://schemas.microsoft.com/office/drawing/2014/main" id="{45A66665-FAD6-1F8C-6D72-41B9D33DD0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482" y="1887953"/>
                <a:ext cx="1044000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642938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129480"/>
            <a:ext cx="3978397" cy="368049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Key Academic &amp; Technical References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28625" y="1228725"/>
            <a:ext cx="21431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[1]</a:t>
            </a:r>
            <a:endParaRPr lang="en-US" sz="784" dirty="0"/>
          </a:p>
        </p:txBody>
      </p:sp>
      <p:sp>
        <p:nvSpPr>
          <p:cNvPr id="7" name="Text 4"/>
          <p:cNvSpPr/>
          <p:nvPr/>
        </p:nvSpPr>
        <p:spPr>
          <a:xfrm>
            <a:off x="750094" y="1228725"/>
            <a:ext cx="3607594" cy="527580"/>
          </a:xfrm>
          <a:prstGeom prst="rect">
            <a:avLst/>
          </a:prstGeom>
          <a:noFill/>
          <a:ln/>
        </p:spPr>
        <p:txBody>
          <a:bodyPr wrap="square" lIns="127508" tIns="0" rIns="0" bIns="0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050" dirty="0">
                <a:solidFill>
                  <a:srgbClr val="444444"/>
                </a:solidFill>
              </a:rPr>
              <a:t>Smith, J., et al. (2023). "Digital Hydraulics: Efficiency Gains in Mobile Machinery." </a:t>
            </a:r>
            <a:r>
              <a:rPr lang="en-US" sz="1050" i="1" dirty="0">
                <a:solidFill>
                  <a:srgbClr val="444444"/>
                </a:solidFill>
              </a:rPr>
              <a:t>Journal of Fluid Power Systems</a:t>
            </a:r>
            <a:r>
              <a:rPr lang="en-US" sz="1050" dirty="0">
                <a:solidFill>
                  <a:srgbClr val="444444"/>
                </a:solidFill>
              </a:rPr>
              <a:t>, Vol. 15, No. 2, pp. 45-58.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4786313" y="1228725"/>
            <a:ext cx="21431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[2]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5107781" y="1228725"/>
            <a:ext cx="3607594" cy="527580"/>
          </a:xfrm>
          <a:prstGeom prst="rect">
            <a:avLst/>
          </a:prstGeom>
          <a:noFill/>
          <a:ln/>
        </p:spPr>
        <p:txBody>
          <a:bodyPr wrap="square" lIns="127508" tIns="0" rIns="0" bIns="0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050" dirty="0">
                <a:solidFill>
                  <a:srgbClr val="444444"/>
                </a:solidFill>
              </a:rPr>
              <a:t>Zhang, L., &amp; Lee, K. (2024). "Environmental Impact of Bio-based Hydraulic Fluids." </a:t>
            </a:r>
            <a:r>
              <a:rPr lang="en-US" sz="1050" i="1" dirty="0">
                <a:solidFill>
                  <a:srgbClr val="444444"/>
                </a:solidFill>
              </a:rPr>
              <a:t>International Journal of Sustainable Engineering</a:t>
            </a:r>
            <a:r>
              <a:rPr lang="en-US" sz="1050" dirty="0">
                <a:solidFill>
                  <a:srgbClr val="444444"/>
                </a:solidFill>
              </a:rPr>
              <a:t>, 12(4), 210-225.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28625" y="1957388"/>
            <a:ext cx="21431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[3]</a:t>
            </a:r>
            <a:endParaRPr lang="en-US" sz="784" dirty="0"/>
          </a:p>
        </p:txBody>
      </p:sp>
      <p:sp>
        <p:nvSpPr>
          <p:cNvPr id="11" name="Text 8"/>
          <p:cNvSpPr/>
          <p:nvPr/>
        </p:nvSpPr>
        <p:spPr>
          <a:xfrm>
            <a:off x="750094" y="1957388"/>
            <a:ext cx="3607594" cy="527580"/>
          </a:xfrm>
          <a:prstGeom prst="rect">
            <a:avLst/>
          </a:prstGeom>
          <a:noFill/>
          <a:ln/>
        </p:spPr>
        <p:txBody>
          <a:bodyPr wrap="square" lIns="127508" tIns="0" rIns="0" bIns="0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050" dirty="0">
                <a:solidFill>
                  <a:srgbClr val="444444"/>
                </a:solidFill>
              </a:rPr>
              <a:t>Kumar, R., et al. (2025). "AI-Driven Predictive Maintenance for Industrial Hydraulic Actuators." </a:t>
            </a:r>
            <a:r>
              <a:rPr lang="en-US" sz="1050" i="1" dirty="0">
                <a:solidFill>
                  <a:srgbClr val="444444"/>
                </a:solidFill>
              </a:rPr>
              <a:t>Proceedings of IFP 2023</a:t>
            </a:r>
            <a:r>
              <a:rPr lang="en-US" sz="1050" dirty="0">
                <a:solidFill>
                  <a:srgbClr val="444444"/>
                </a:solidFill>
              </a:rPr>
              <a:t>, Dhanbad, India.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86313" y="1957388"/>
            <a:ext cx="21431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[4]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5107781" y="1957388"/>
            <a:ext cx="3607594" cy="529247"/>
          </a:xfrm>
          <a:prstGeom prst="rect">
            <a:avLst/>
          </a:prstGeom>
          <a:noFill/>
          <a:ln/>
        </p:spPr>
        <p:txBody>
          <a:bodyPr wrap="square" lIns="127508" tIns="0" rIns="0" bIns="0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050" dirty="0">
                <a:solidFill>
                  <a:srgbClr val="444444"/>
                </a:solidFill>
              </a:rPr>
              <a:t>Fluid Power Society of India (2024). "Technical Report: Future Trends in Mobile and Industrial Machinery." FPSI National Council.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28625" y="2686050"/>
            <a:ext cx="21431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[5]</a:t>
            </a:r>
            <a:endParaRPr lang="en-US" sz="784" dirty="0"/>
          </a:p>
        </p:txBody>
      </p:sp>
      <p:sp>
        <p:nvSpPr>
          <p:cNvPr id="15" name="Text 12"/>
          <p:cNvSpPr/>
          <p:nvPr/>
        </p:nvSpPr>
        <p:spPr>
          <a:xfrm>
            <a:off x="750094" y="2686050"/>
            <a:ext cx="3607594" cy="527580"/>
          </a:xfrm>
          <a:prstGeom prst="rect">
            <a:avLst/>
          </a:prstGeom>
          <a:noFill/>
          <a:ln/>
        </p:spPr>
        <p:txBody>
          <a:bodyPr wrap="square" lIns="127508" tIns="0" rIns="0" bIns="0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050" dirty="0">
                <a:solidFill>
                  <a:srgbClr val="444444"/>
                </a:solidFill>
              </a:rPr>
              <a:t>ISO 4413:2010. "Hydraulic fluid power — General rules and safety requirements for systems and their components." International Organization for Standardization.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4786313" y="2686050"/>
            <a:ext cx="21431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[6]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5107781" y="2686050"/>
            <a:ext cx="3607594" cy="527580"/>
          </a:xfrm>
          <a:prstGeom prst="rect">
            <a:avLst/>
          </a:prstGeom>
          <a:noFill/>
          <a:ln/>
        </p:spPr>
        <p:txBody>
          <a:bodyPr wrap="square" lIns="127508" tIns="0" rIns="0" bIns="0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050" dirty="0">
                <a:solidFill>
                  <a:srgbClr val="444444"/>
                </a:solidFill>
              </a:rPr>
              <a:t>Viersen, K. (2022). "Advanced Control Strategies for Electro-Hydraulic Actuation." </a:t>
            </a:r>
            <a:r>
              <a:rPr lang="en-US" sz="1050" i="1" dirty="0">
                <a:solidFill>
                  <a:srgbClr val="444444"/>
                </a:solidFill>
              </a:rPr>
              <a:t>Mechatronics and Automation Review</a:t>
            </a:r>
            <a:r>
              <a:rPr lang="en-US" sz="1050" dirty="0">
                <a:solidFill>
                  <a:srgbClr val="444444"/>
                </a:solidFill>
              </a:rPr>
              <a:t>, 8(1), 12-29.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28625" y="3414713"/>
            <a:ext cx="21431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[7]</a:t>
            </a:r>
            <a:endParaRPr lang="en-US" sz="784" dirty="0"/>
          </a:p>
        </p:txBody>
      </p:sp>
      <p:sp>
        <p:nvSpPr>
          <p:cNvPr id="19" name="Text 16"/>
          <p:cNvSpPr/>
          <p:nvPr/>
        </p:nvSpPr>
        <p:spPr>
          <a:xfrm>
            <a:off x="750094" y="3414713"/>
            <a:ext cx="3607594" cy="527580"/>
          </a:xfrm>
          <a:prstGeom prst="rect">
            <a:avLst/>
          </a:prstGeom>
          <a:noFill/>
          <a:ln/>
        </p:spPr>
        <p:txBody>
          <a:bodyPr wrap="square" lIns="127508" tIns="0" rIns="0" bIns="0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050" dirty="0">
                <a:solidFill>
                  <a:srgbClr val="444444"/>
                </a:solidFill>
              </a:rPr>
              <a:t>Dhanbad Research Group (2025). "Experimental Validation of Energy-Efficient Hydraulic Circuits." Internal Technical Paper, IIT (ISM) Dhanbad.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4786313" y="3414713"/>
            <a:ext cx="21431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[8]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107781" y="3414713"/>
            <a:ext cx="3607594" cy="348044"/>
          </a:xfrm>
          <a:prstGeom prst="rect">
            <a:avLst/>
          </a:prstGeom>
          <a:noFill/>
          <a:ln/>
        </p:spPr>
        <p:txBody>
          <a:bodyPr wrap="square" lIns="127508" tIns="0" rIns="0" bIns="0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050" dirty="0">
                <a:solidFill>
                  <a:srgbClr val="444444"/>
                </a:solidFill>
              </a:rPr>
              <a:t>Miller, P. (2023). "The Evolution of Smart Valves in Industrial Automation." </a:t>
            </a:r>
            <a:r>
              <a:rPr lang="en-US" sz="1050" i="1" dirty="0">
                <a:solidFill>
                  <a:srgbClr val="444444"/>
                </a:solidFill>
              </a:rPr>
              <a:t>Fluid Power Journal</a:t>
            </a:r>
            <a:r>
              <a:rPr lang="en-US" sz="1050" dirty="0">
                <a:solidFill>
                  <a:srgbClr val="444444"/>
                </a:solidFill>
              </a:rPr>
              <a:t>, 30(3), 102-115.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23" name="Text 20"/>
          <p:cNvSpPr/>
          <p:nvPr/>
        </p:nvSpPr>
        <p:spPr>
          <a:xfrm>
            <a:off x="428625" y="4932759"/>
            <a:ext cx="1191032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IFP 2026 | IIT (ISM) Dhanbad</a:t>
            </a:r>
            <a:endParaRPr lang="en-US" sz="800" dirty="0"/>
          </a:p>
        </p:txBody>
      </p:sp>
      <p:sp>
        <p:nvSpPr>
          <p:cNvPr id="24" name="Text 21"/>
          <p:cNvSpPr/>
          <p:nvPr/>
        </p:nvSpPr>
        <p:spPr>
          <a:xfrm>
            <a:off x="8397618" y="4932759"/>
            <a:ext cx="275717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Page 9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642938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129480"/>
            <a:ext cx="2036840" cy="368049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Authors' Biography</a:t>
            </a:r>
            <a:endParaRPr lang="en-US" sz="2000" dirty="0"/>
          </a:p>
        </p:txBody>
      </p:sp>
      <p:sp>
        <p:nvSpPr>
          <p:cNvPr id="6" name="Shape 3"/>
          <p:cNvSpPr/>
          <p:nvPr/>
        </p:nvSpPr>
        <p:spPr>
          <a:xfrm>
            <a:off x="428625" y="1000125"/>
            <a:ext cx="3228975" cy="2514600"/>
          </a:xfrm>
          <a:prstGeom prst="rect">
            <a:avLst/>
          </a:prstGeom>
          <a:solidFill>
            <a:srgbClr val="F8F9FA"/>
          </a:solidFill>
          <a:ln w="9144">
            <a:solidFill>
              <a:srgbClr val="DDDDDD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34823" y="3607594"/>
            <a:ext cx="2016578" cy="1204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000" i="1" dirty="0">
                <a:solidFill>
                  <a:srgbClr val="777777"/>
                </a:solidFill>
              </a:rPr>
              <a:t>Fluid Power Research Group | IFP 2026</a:t>
            </a:r>
            <a:endParaRPr lang="en-US" sz="1000" dirty="0"/>
          </a:p>
        </p:txBody>
      </p:sp>
      <p:sp>
        <p:nvSpPr>
          <p:cNvPr id="9" name="Text 5"/>
          <p:cNvSpPr/>
          <p:nvPr/>
        </p:nvSpPr>
        <p:spPr>
          <a:xfrm>
            <a:off x="4207669" y="1018382"/>
            <a:ext cx="1184620" cy="194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just">
              <a:lnSpc>
                <a:spcPts val="1600"/>
              </a:lnSpc>
              <a:buNone/>
            </a:pPr>
            <a:r>
              <a:rPr lang="en-US" sz="1200" b="1" dirty="0">
                <a:solidFill>
                  <a:srgbClr val="001F3F"/>
                </a:solidFill>
              </a:rPr>
              <a:t>Dr. [Author Name]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4207669" y="1256788"/>
            <a:ext cx="3666068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just">
              <a:lnSpc>
                <a:spcPts val="1200"/>
              </a:lnSpc>
              <a:buNone/>
            </a:pPr>
            <a:r>
              <a:rPr lang="en-US" sz="1000" b="1" dirty="0">
                <a:solidFill>
                  <a:srgbClr val="D4AF37"/>
                </a:solidFill>
              </a:rPr>
              <a:t>Professor, Department of Mechanical Engineering, IIT (ISM) Dhanbad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4207669" y="1559123"/>
            <a:ext cx="4507706" cy="5275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000" dirty="0">
                <a:solidFill>
                  <a:srgbClr val="555555"/>
                </a:solidFill>
              </a:rPr>
              <a:t>Specializes in advanced hydraulic control systems and industrial automation. With over 15 years of research experience, Dr. [Name] has led numerous projects in energy-efficient fluid power solutions for mobile machinery.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4207669" y="2495015"/>
            <a:ext cx="1221488" cy="194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just">
              <a:lnSpc>
                <a:spcPts val="1600"/>
              </a:lnSpc>
              <a:buNone/>
            </a:pPr>
            <a:r>
              <a:rPr lang="en-US" sz="1200" b="1" dirty="0">
                <a:solidFill>
                  <a:srgbClr val="001F3F"/>
                </a:solidFill>
              </a:rPr>
              <a:t>Mr. [Author Name]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4209423" y="2731417"/>
            <a:ext cx="2811667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00" b="1" dirty="0">
                <a:solidFill>
                  <a:srgbClr val="D4AF37"/>
                </a:solidFill>
              </a:rPr>
              <a:t>Research Scholar, IIT (ISM) Dhanbad &amp; Member, FPSI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4207669" y="3019366"/>
            <a:ext cx="4507706" cy="5241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000" dirty="0">
                <a:solidFill>
                  <a:srgbClr val="555555"/>
                </a:solidFill>
              </a:rPr>
              <a:t>Focuses on the integration of AI and IoT in fluid power systems. His current research involves developing predictive maintenance algorithms for high-pressure hydraulic actuators in mining equipment.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16" name="Text 12"/>
          <p:cNvSpPr/>
          <p:nvPr/>
        </p:nvSpPr>
        <p:spPr>
          <a:xfrm>
            <a:off x="428625" y="4932759"/>
            <a:ext cx="1191032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IFP 2026 | IIT (ISM) Dhanbad</a:t>
            </a:r>
            <a:endParaRPr lang="en-US" sz="800" dirty="0"/>
          </a:p>
        </p:txBody>
      </p:sp>
      <p:sp>
        <p:nvSpPr>
          <p:cNvPr id="17" name="Text 13"/>
          <p:cNvSpPr/>
          <p:nvPr/>
        </p:nvSpPr>
        <p:spPr>
          <a:xfrm>
            <a:off x="8340412" y="4932759"/>
            <a:ext cx="327013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Page 10</a:t>
            </a:r>
            <a:endParaRPr lang="en-US" sz="800" dirty="0"/>
          </a:p>
        </p:txBody>
      </p:sp>
      <p:pic>
        <p:nvPicPr>
          <p:cNvPr id="2050" name="Picture 2" descr="Profile Picture Generator by Merlin AI">
            <a:extLst>
              <a:ext uri="{FF2B5EF4-FFF2-40B4-BE49-F238E27FC236}">
                <a16:creationId xmlns:a16="http://schemas.microsoft.com/office/drawing/2014/main" id="{E370273C-9CE3-2C06-2320-E04A3D47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56" y="1143731"/>
            <a:ext cx="2220512" cy="2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23043" y="1269999"/>
            <a:ext cx="3097914" cy="695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353" b="1" kern="0" spc="2" dirty="0">
                <a:solidFill>
                  <a:srgbClr val="FFFFFF"/>
                </a:solidFill>
              </a:rPr>
              <a:t>THANK YOU!</a:t>
            </a:r>
            <a:endParaRPr lang="en-US" sz="4353" dirty="0"/>
          </a:p>
        </p:txBody>
      </p:sp>
      <p:sp>
        <p:nvSpPr>
          <p:cNvPr id="4" name="Text 1"/>
          <p:cNvSpPr/>
          <p:nvPr/>
        </p:nvSpPr>
        <p:spPr>
          <a:xfrm>
            <a:off x="2916622" y="2834669"/>
            <a:ext cx="3349318" cy="269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4" dirty="0">
                <a:solidFill>
                  <a:srgbClr val="D4AF37"/>
                </a:solidFill>
              </a:rPr>
              <a:t>Questions &amp; Discussion are Welcome</a:t>
            </a:r>
            <a:endParaRPr lang="en-US" sz="1704" dirty="0"/>
          </a:p>
        </p:txBody>
      </p:sp>
      <p:sp>
        <p:nvSpPr>
          <p:cNvPr id="6" name="Shape 3"/>
          <p:cNvSpPr/>
          <p:nvPr/>
        </p:nvSpPr>
        <p:spPr>
          <a:xfrm>
            <a:off x="1000125" y="3729121"/>
            <a:ext cx="7143750" cy="7144"/>
          </a:xfrm>
          <a:prstGeom prst="rect">
            <a:avLst/>
          </a:prstGeom>
          <a:solidFill>
            <a:srgbClr val="FFFFFF"/>
          </a:solidFill>
          <a:ln/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0FCC81-10D6-EADD-217D-E6FAE0D8DA0D}"/>
              </a:ext>
            </a:extLst>
          </p:cNvPr>
          <p:cNvGrpSpPr/>
          <p:nvPr/>
        </p:nvGrpSpPr>
        <p:grpSpPr>
          <a:xfrm>
            <a:off x="1738916" y="4024651"/>
            <a:ext cx="5654613" cy="194667"/>
            <a:chOff x="1744694" y="4018443"/>
            <a:chExt cx="5654613" cy="194667"/>
          </a:xfrm>
        </p:grpSpPr>
        <p:pic>
          <p:nvPicPr>
            <p:cNvPr id="7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4694" y="4030052"/>
              <a:ext cx="171450" cy="171450"/>
            </a:xfrm>
            <a:prstGeom prst="rect">
              <a:avLst/>
            </a:prstGeom>
          </p:spPr>
        </p:pic>
        <p:sp>
          <p:nvSpPr>
            <p:cNvPr id="8" name="Text 4"/>
            <p:cNvSpPr/>
            <p:nvPr/>
          </p:nvSpPr>
          <p:spPr>
            <a:xfrm>
              <a:off x="2023300" y="4018443"/>
              <a:ext cx="1343890" cy="19466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400"/>
                </a:lnSpc>
                <a:buNone/>
              </a:pPr>
              <a:r>
                <a:rPr lang="en-US" sz="1050" dirty="0">
                  <a:solidFill>
                    <a:srgbClr val="FFFFFF"/>
                  </a:solidFill>
                </a:rPr>
                <a:t>ifp2026@iitism.ac.in</a:t>
              </a:r>
              <a:endParaRPr lang="en-US" sz="1050" dirty="0"/>
            </a:p>
          </p:txBody>
        </p:sp>
        <p:pic>
          <p:nvPicPr>
            <p:cNvPr id="9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5815" y="4030052"/>
              <a:ext cx="171450" cy="171450"/>
            </a:xfrm>
            <a:prstGeom prst="rect">
              <a:avLst/>
            </a:prstGeom>
          </p:spPr>
        </p:pic>
        <p:sp>
          <p:nvSpPr>
            <p:cNvPr id="10" name="Text 5"/>
            <p:cNvSpPr/>
            <p:nvPr/>
          </p:nvSpPr>
          <p:spPr>
            <a:xfrm>
              <a:off x="4074421" y="4018443"/>
              <a:ext cx="1033723" cy="19466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400"/>
                </a:lnSpc>
                <a:buNone/>
              </a:pPr>
              <a:r>
                <a:rPr lang="en-US" sz="1050" dirty="0">
                  <a:solidFill>
                    <a:srgbClr val="FFFFFF"/>
                  </a:solidFill>
                </a:rPr>
                <a:t>www.ifp2026.in</a:t>
              </a:r>
              <a:endParaRPr lang="en-US" sz="1050" dirty="0"/>
            </a:p>
          </p:txBody>
        </p:sp>
        <p:pic>
          <p:nvPicPr>
            <p:cNvPr id="11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36769" y="4030052"/>
              <a:ext cx="128588" cy="171450"/>
            </a:xfrm>
            <a:prstGeom prst="rect">
              <a:avLst/>
            </a:prstGeom>
          </p:spPr>
        </p:pic>
        <p:sp>
          <p:nvSpPr>
            <p:cNvPr id="12" name="Text 6"/>
            <p:cNvSpPr/>
            <p:nvPr/>
          </p:nvSpPr>
          <p:spPr>
            <a:xfrm>
              <a:off x="5772513" y="4018443"/>
              <a:ext cx="1626794" cy="19466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400"/>
                </a:lnSpc>
                <a:buNone/>
              </a:pPr>
              <a:r>
                <a:rPr lang="en-US" sz="1050" dirty="0">
                  <a:solidFill>
                    <a:srgbClr val="FFFFFF"/>
                  </a:solidFill>
                </a:rPr>
                <a:t>IIT (ISM) Dhanbad, India</a:t>
              </a:r>
              <a:endParaRPr lang="en-US" sz="1050" dirty="0"/>
            </a:p>
          </p:txBody>
        </p:sp>
      </p:grpSp>
      <p:sp>
        <p:nvSpPr>
          <p:cNvPr id="13" name="Text 7"/>
          <p:cNvSpPr/>
          <p:nvPr/>
        </p:nvSpPr>
        <p:spPr>
          <a:xfrm>
            <a:off x="2939211" y="4696388"/>
            <a:ext cx="3265578" cy="132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kern="0" spc="1" dirty="0">
                <a:solidFill>
                  <a:srgbClr val="FFFFFF">
                    <a:alpha val="60000"/>
                  </a:srgbClr>
                </a:solidFill>
              </a:rPr>
              <a:t>IFP 2026 | INTERNATIONAL CONFERENCE ON INNOVATIONS IN FLUID POWER</a:t>
            </a:r>
            <a:endParaRPr lang="en-US" sz="7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F09F-CA68-5FDE-09FF-CD0DE2C14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6EAD8E13-71D0-57FA-3A25-B24859BFB9B4}"/>
              </a:ext>
            </a:extLst>
          </p:cNvPr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4216A64-DD93-F5E9-122B-715E20F16A37}"/>
              </a:ext>
            </a:extLst>
          </p:cNvPr>
          <p:cNvSpPr/>
          <p:nvPr/>
        </p:nvSpPr>
        <p:spPr>
          <a:xfrm>
            <a:off x="0" y="642938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A8EA3388-6180-0BC8-1EDE-0F5D2990140F}"/>
              </a:ext>
            </a:extLst>
          </p:cNvPr>
          <p:cNvSpPr/>
          <p:nvPr/>
        </p:nvSpPr>
        <p:spPr>
          <a:xfrm>
            <a:off x="428625" y="129480"/>
            <a:ext cx="3864712" cy="368049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Recommended Guidelines for IFP’26</a:t>
            </a:r>
            <a:endParaRPr lang="en-US" sz="2000" dirty="0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2E3B50DD-396E-B2ED-3B54-DC7CB556DDE6}"/>
              </a:ext>
            </a:extLst>
          </p:cNvPr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EB964D20-8620-E7CC-612B-BA16EA85457D}"/>
              </a:ext>
            </a:extLst>
          </p:cNvPr>
          <p:cNvSpPr/>
          <p:nvPr/>
        </p:nvSpPr>
        <p:spPr>
          <a:xfrm>
            <a:off x="428625" y="4932759"/>
            <a:ext cx="135508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IFP 2026 | IIT (ISM) Dhanbad</a:t>
            </a:r>
            <a:endParaRPr lang="en-US" sz="727" dirty="0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A058C82E-65EC-310C-BDDA-5E3B39ADC291}"/>
              </a:ext>
            </a:extLst>
          </p:cNvPr>
          <p:cNvSpPr/>
          <p:nvPr/>
        </p:nvSpPr>
        <p:spPr>
          <a:xfrm>
            <a:off x="8340412" y="4932759"/>
            <a:ext cx="3749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Page 10</a:t>
            </a:r>
            <a:endParaRPr lang="en-US" sz="727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60BF3-AF35-BB41-24F2-E82D451A66A2}"/>
              </a:ext>
            </a:extLst>
          </p:cNvPr>
          <p:cNvSpPr txBox="1"/>
          <p:nvPr/>
        </p:nvSpPr>
        <p:spPr>
          <a:xfrm>
            <a:off x="428626" y="833272"/>
            <a:ext cx="82867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Each paper is assigned a single presentation slot consisting of </a:t>
            </a:r>
            <a:r>
              <a:rPr lang="en-US" sz="1400" b="1" dirty="0">
                <a:cs typeface="Times New Roman" panose="02020603050405020304" pitchFamily="18" charset="0"/>
              </a:rPr>
              <a:t>10-12 minutes for the talk</a:t>
            </a:r>
            <a:r>
              <a:rPr lang="en-US" sz="1400" dirty="0"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cs typeface="Times New Roman" panose="02020603050405020304" pitchFamily="18" charset="0"/>
              </a:rPr>
              <a:t>2 minutes for audience questions</a:t>
            </a:r>
            <a:r>
              <a:rPr lang="en-US" sz="1400" dirty="0">
                <a:cs typeface="Times New Roman" panose="02020603050405020304" pitchFamily="18" charset="0"/>
              </a:rPr>
              <a:t>, and </a:t>
            </a:r>
            <a:r>
              <a:rPr lang="en-US" sz="1400" b="1" dirty="0">
                <a:cs typeface="Times New Roman" panose="02020603050405020304" pitchFamily="18" charset="0"/>
              </a:rPr>
              <a:t>1 minute for transitioning to the next speaker</a:t>
            </a:r>
            <a:r>
              <a:rPr lang="en-US" sz="1400" dirty="0"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Presenters should reach the session venue </a:t>
            </a:r>
            <a:r>
              <a:rPr lang="en-US" sz="1400" b="1" dirty="0">
                <a:cs typeface="Times New Roman" panose="02020603050405020304" pitchFamily="18" charset="0"/>
              </a:rPr>
              <a:t>at least 15 minutes before</a:t>
            </a:r>
            <a:r>
              <a:rPr lang="en-US" sz="1400" dirty="0">
                <a:cs typeface="Times New Roman" panose="02020603050405020304" pitchFamily="18" charset="0"/>
              </a:rPr>
              <a:t> the session begins.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Speakers must </a:t>
            </a:r>
            <a:r>
              <a:rPr lang="en-US" sz="1400" b="1" dirty="0">
                <a:cs typeface="Times New Roman" panose="02020603050405020304" pitchFamily="18" charset="0"/>
              </a:rPr>
              <a:t>strictly follow the allotted time</a:t>
            </a:r>
            <a:r>
              <a:rPr lang="en-US" sz="1400" dirty="0">
                <a:cs typeface="Times New Roman" panose="02020603050405020304" pitchFamily="18" charset="0"/>
              </a:rPr>
              <a:t> for their presentation. The session chair will ensure the schedule is maintained.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To keep the presentation clear and concise, it is recommended to use </a:t>
            </a:r>
            <a:r>
              <a:rPr lang="en-US" sz="1400" b="1" dirty="0">
                <a:cs typeface="Times New Roman" panose="02020603050405020304" pitchFamily="18" charset="0"/>
              </a:rPr>
              <a:t>no more than 15 slides</a:t>
            </a:r>
            <a:r>
              <a:rPr lang="en-US" sz="1400" dirty="0">
                <a:cs typeface="Times New Roman" panose="02020603050405020304" pitchFamily="18" charset="0"/>
              </a:rPr>
              <a:t>, including the title and conclusion slides.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>
                <a:ea typeface="ＭＳ Ｐゴシック" pitchFamily="34" charset="-128"/>
                <a:cs typeface="Times New Roman" panose="02020603050405020304" pitchFamily="18" charset="0"/>
              </a:rPr>
              <a:t>The session chair will strictly enforce the time schedule.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Animations and videos may be used, but </a:t>
            </a:r>
            <a:r>
              <a:rPr lang="en-US" sz="1400" b="1" dirty="0">
                <a:cs typeface="Times New Roman" panose="02020603050405020304" pitchFamily="18" charset="0"/>
              </a:rPr>
              <a:t>must fit within the same time limit</a:t>
            </a:r>
            <a:r>
              <a:rPr lang="en-US" sz="1400" dirty="0">
                <a:cs typeface="Times New Roman" panose="02020603050405020304" pitchFamily="18" charset="0"/>
              </a:rPr>
              <a:t> as the presentation.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If a presenter fails to deliver their talk during their assigned slot, </a:t>
            </a:r>
            <a:r>
              <a:rPr lang="en-US" sz="1400" b="1" dirty="0">
                <a:cs typeface="Times New Roman" panose="02020603050405020304" pitchFamily="18" charset="0"/>
              </a:rPr>
              <a:t>the paper will not be included in the conference proceedings</a:t>
            </a:r>
            <a:r>
              <a:rPr lang="en-US" sz="1400" dirty="0"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Each conference session room will be equipped with a Windows-based desktop computer. Presentations must be </a:t>
            </a:r>
            <a:r>
              <a:rPr lang="en-US" sz="1400" b="1" dirty="0"/>
              <a:t>prepared in Microsoft PowerPoint format </a:t>
            </a:r>
            <a:r>
              <a:rPr lang="en-US" sz="1400" dirty="0"/>
              <a:t>and </a:t>
            </a:r>
            <a:r>
              <a:rPr lang="en-US" sz="1400" b="1" dirty="0"/>
              <a:t>submitted via a USB flash drive.</a:t>
            </a:r>
            <a:r>
              <a:rPr lang="en-US" sz="1400" dirty="0"/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Participants presenting before lunch are requested to upload their presentation files during breakfast. Those scheduled for afternoon sessions should complete their uploads by lunchtime.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A volunteer will be available to help with the upload process to ensure that all presentations are correctly placed and accessible during the session.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To add additional slides, simply duplicate an existing slide or use copy-and-paste to create a new one.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5565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88843-C4F8-ECE6-19FE-0D8ABC79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14A44C99-0409-AECE-7106-856DD4A948AA}"/>
              </a:ext>
            </a:extLst>
          </p:cNvPr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6B0788F8-4F50-5D0C-AA4B-B4677373305D}"/>
              </a:ext>
            </a:extLst>
          </p:cNvPr>
          <p:cNvSpPr/>
          <p:nvPr/>
        </p:nvSpPr>
        <p:spPr>
          <a:xfrm>
            <a:off x="0" y="642938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5FDEDBE3-D89D-1B0E-76F8-C4388D1FC743}"/>
              </a:ext>
            </a:extLst>
          </p:cNvPr>
          <p:cNvSpPr/>
          <p:nvPr/>
        </p:nvSpPr>
        <p:spPr>
          <a:xfrm>
            <a:off x="428625" y="129480"/>
            <a:ext cx="3864712" cy="368049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Recommended Guidelines for IFP’26</a:t>
            </a:r>
            <a:endParaRPr lang="en-US" sz="2000" dirty="0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284B171B-7255-7901-7278-7F4BB1A041C8}"/>
              </a:ext>
            </a:extLst>
          </p:cNvPr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89D60809-D2CA-B321-5781-201B8B4801DF}"/>
              </a:ext>
            </a:extLst>
          </p:cNvPr>
          <p:cNvSpPr/>
          <p:nvPr/>
        </p:nvSpPr>
        <p:spPr>
          <a:xfrm>
            <a:off x="428625" y="4932759"/>
            <a:ext cx="135508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IFP 2026 | IIT (ISM) Dhanbad</a:t>
            </a:r>
            <a:endParaRPr lang="en-US" sz="727" dirty="0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960E7890-0C38-01DF-430B-DACE13D4F0A5}"/>
              </a:ext>
            </a:extLst>
          </p:cNvPr>
          <p:cNvSpPr/>
          <p:nvPr/>
        </p:nvSpPr>
        <p:spPr>
          <a:xfrm>
            <a:off x="8340412" y="4932759"/>
            <a:ext cx="3749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Page 10</a:t>
            </a:r>
            <a:endParaRPr lang="en-US" sz="727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38271-06C9-15B6-B8D7-31CDA291F685}"/>
              </a:ext>
            </a:extLst>
          </p:cNvPr>
          <p:cNvSpPr txBox="1"/>
          <p:nvPr/>
        </p:nvSpPr>
        <p:spPr>
          <a:xfrm>
            <a:off x="428626" y="833272"/>
            <a:ext cx="82867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Slide Design &amp; Readability:</a:t>
            </a:r>
            <a:endParaRPr lang="en-US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/>
              <a:t>Keep text </a:t>
            </a:r>
            <a:r>
              <a:rPr lang="en-US" sz="1400" b="1" dirty="0"/>
              <a:t>brief and easy to read</a:t>
            </a:r>
            <a:r>
              <a:rPr lang="en-US" sz="1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/>
              <a:t>Use sufficiently </a:t>
            </a:r>
            <a:r>
              <a:rPr lang="en-US" sz="1400" b="1" dirty="0"/>
              <a:t>large fonts</a:t>
            </a:r>
            <a:r>
              <a:rPr lang="en-US" sz="1400" dirty="0"/>
              <a:t> so content remains readable from the back of the auditorium.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/>
              <a:t>A </a:t>
            </a:r>
            <a:r>
              <a:rPr lang="en-US" sz="1400" b="1" dirty="0"/>
              <a:t>white background</a:t>
            </a:r>
            <a:r>
              <a:rPr lang="en-US" sz="1400" dirty="0"/>
              <a:t> with </a:t>
            </a:r>
            <a:r>
              <a:rPr lang="en-US" sz="1400" b="1" dirty="0"/>
              <a:t>Calibri</a:t>
            </a:r>
            <a:r>
              <a:rPr lang="en-US" sz="1400" dirty="0"/>
              <a:t> font is preferred.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/>
              <a:t>Include </a:t>
            </a:r>
            <a:r>
              <a:rPr lang="en-US" sz="1400" b="1" dirty="0"/>
              <a:t>slide numbers</a:t>
            </a:r>
            <a:r>
              <a:rPr lang="en-US" sz="1400" dirty="0"/>
              <a:t> on every slide.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/>
              <a:t>Slide headers should be </a:t>
            </a:r>
            <a:r>
              <a:rPr lang="en-US" sz="1400" b="1" dirty="0"/>
              <a:t>20 pt or larger</a:t>
            </a:r>
            <a:r>
              <a:rPr lang="en-US" sz="1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/>
              <a:t>Body text should be </a:t>
            </a:r>
            <a:r>
              <a:rPr lang="en-US" sz="1400" b="1" dirty="0"/>
              <a:t>11 pt or larger</a:t>
            </a:r>
            <a:r>
              <a:rPr lang="en-US" sz="1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/>
              <a:t>Figures should be of high quality, ideally </a:t>
            </a:r>
            <a:r>
              <a:rPr lang="en-US" sz="1400" b="1" dirty="0"/>
              <a:t>300 DPI or higher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11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-7144"/>
            <a:ext cx="9144000" cy="714375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678656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125016"/>
            <a:ext cx="1404615" cy="393698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Paper Details</a:t>
            </a:r>
            <a:endParaRPr lang="en-US" sz="2000" dirty="0"/>
          </a:p>
        </p:txBody>
      </p:sp>
      <p:sp>
        <p:nvSpPr>
          <p:cNvPr id="38" name="Shape 35"/>
          <p:cNvSpPr/>
          <p:nvPr/>
        </p:nvSpPr>
        <p:spPr>
          <a:xfrm>
            <a:off x="0" y="4879181"/>
            <a:ext cx="9144000" cy="257175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39" name="Text 36"/>
          <p:cNvSpPr/>
          <p:nvPr/>
        </p:nvSpPr>
        <p:spPr>
          <a:xfrm>
            <a:off x="428625" y="4939903"/>
            <a:ext cx="135508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IFP 2026 | IIT (ISM) Dhanbad</a:t>
            </a:r>
            <a:endParaRPr lang="en-US" sz="727" dirty="0"/>
          </a:p>
        </p:txBody>
      </p:sp>
      <p:sp>
        <p:nvSpPr>
          <p:cNvPr id="40" name="Text 37"/>
          <p:cNvSpPr/>
          <p:nvPr/>
        </p:nvSpPr>
        <p:spPr>
          <a:xfrm>
            <a:off x="8397618" y="4939903"/>
            <a:ext cx="31775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Page 2</a:t>
            </a:r>
            <a:endParaRPr lang="en-US" sz="727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C76455A-68AB-BB28-CA4E-4DE249F92E02}"/>
              </a:ext>
            </a:extLst>
          </p:cNvPr>
          <p:cNvSpPr txBox="1">
            <a:spLocks/>
          </p:cNvSpPr>
          <p:nvPr/>
        </p:nvSpPr>
        <p:spPr>
          <a:xfrm>
            <a:off x="0" y="707231"/>
            <a:ext cx="9144000" cy="44291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Title of the </a:t>
            </a:r>
            <a:r>
              <a:rPr lang="en-US" sz="2000" b="1" dirty="0">
                <a:ea typeface="Cambria" panose="02040503050406030204" pitchFamily="18" charset="0"/>
                <a:cs typeface="Times New Roman" panose="02020603050405020304" pitchFamily="18" charset="0"/>
              </a:rPr>
              <a:t>paper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IN" sz="1800" dirty="0">
                <a:cs typeface="Times New Roman" panose="02020603050405020304" pitchFamily="18" charset="0"/>
              </a:rPr>
              <a:t>Paper ID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sz="24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Name of Presenter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Affiliation/Logo of organization</a:t>
            </a:r>
            <a:endParaRPr lang="en-US" sz="2000" dirty="0">
              <a:solidFill>
                <a:schemeClr val="dk1"/>
              </a:solidFill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sz="20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sz="20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sz="20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First Author</a:t>
            </a:r>
            <a:r>
              <a:rPr lang="en-US" sz="1400" baseline="30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, Second Author</a:t>
            </a:r>
            <a:r>
              <a:rPr lang="en-US" sz="1400" baseline="30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1*</a:t>
            </a:r>
            <a:r>
              <a:rPr lang="en-US" sz="1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, Third Author</a:t>
            </a:r>
            <a:r>
              <a:rPr lang="en-US" sz="1400" baseline="30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1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(Paper Authors Name and Affiliation)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r>
              <a:rPr lang="en-US" sz="1400" baseline="30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1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Department of Mechanical Engineering, IIT (ISM) Dhanbad, 826004, India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aseline="26455" dirty="0"/>
              <a:t>2</a:t>
            </a:r>
            <a:r>
              <a:rPr lang="en-US" sz="1400" spc="104" baseline="26455" dirty="0"/>
              <a:t> </a:t>
            </a:r>
            <a:r>
              <a:rPr lang="en-US" sz="1400" dirty="0">
                <a:solidFill>
                  <a:schemeClr val="dk1"/>
                </a:solidFill>
                <a:cs typeface="Times New Roman"/>
              </a:rPr>
              <a:t>Department of XYZ, XYZ, 123456, India</a:t>
            </a:r>
            <a:endParaRPr lang="en-US" sz="14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44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7144"/>
            <a:ext cx="9144000" cy="714375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678656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125016"/>
            <a:ext cx="2208425" cy="393698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Presentation Outline</a:t>
            </a:r>
            <a:endParaRPr lang="en-US" sz="2000" dirty="0"/>
          </a:p>
        </p:txBody>
      </p:sp>
      <p:sp>
        <p:nvSpPr>
          <p:cNvPr id="6" name="Shape 3"/>
          <p:cNvSpPr/>
          <p:nvPr/>
        </p:nvSpPr>
        <p:spPr>
          <a:xfrm>
            <a:off x="428625" y="1021556"/>
            <a:ext cx="4071938" cy="51435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7" name="Shape 4"/>
          <p:cNvSpPr/>
          <p:nvPr/>
        </p:nvSpPr>
        <p:spPr>
          <a:xfrm>
            <a:off x="428625" y="1021556"/>
            <a:ext cx="35719" cy="514350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8" name="Text 5"/>
          <p:cNvSpPr/>
          <p:nvPr/>
        </p:nvSpPr>
        <p:spPr>
          <a:xfrm>
            <a:off x="607219" y="1142107"/>
            <a:ext cx="157094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4AF37"/>
                </a:solidFill>
              </a:rPr>
              <a:t>01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1035844" y="1171575"/>
            <a:ext cx="1740541" cy="1849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1F3F"/>
                </a:solidFill>
              </a:rPr>
              <a:t>Introduction &amp; Background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643438" y="1021556"/>
            <a:ext cx="4071938" cy="51435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1" name="Shape 8"/>
          <p:cNvSpPr/>
          <p:nvPr/>
        </p:nvSpPr>
        <p:spPr>
          <a:xfrm>
            <a:off x="4643438" y="1021556"/>
            <a:ext cx="35719" cy="514350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12" name="Text 9"/>
          <p:cNvSpPr/>
          <p:nvPr/>
        </p:nvSpPr>
        <p:spPr>
          <a:xfrm>
            <a:off x="4822031" y="1142107"/>
            <a:ext cx="157094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4AF37"/>
                </a:solidFill>
              </a:rPr>
              <a:t>02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250656" y="1171575"/>
            <a:ext cx="1088183" cy="1849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1F3F"/>
                </a:solidFill>
              </a:rPr>
              <a:t>Literature Survey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428625" y="1678781"/>
            <a:ext cx="4071938" cy="51435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5" name="Shape 12"/>
          <p:cNvSpPr/>
          <p:nvPr/>
        </p:nvSpPr>
        <p:spPr>
          <a:xfrm>
            <a:off x="428625" y="1678781"/>
            <a:ext cx="35719" cy="514350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16" name="Text 13"/>
          <p:cNvSpPr/>
          <p:nvPr/>
        </p:nvSpPr>
        <p:spPr>
          <a:xfrm>
            <a:off x="607219" y="1799332"/>
            <a:ext cx="157094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4AF37"/>
                </a:solidFill>
              </a:rPr>
              <a:t>03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1035844" y="1828800"/>
            <a:ext cx="2087303" cy="1849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1F3F"/>
                </a:solidFill>
              </a:rPr>
              <a:t>Problem Statement &amp; Objectives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4643438" y="1678781"/>
            <a:ext cx="4071938" cy="51435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9" name="Shape 16"/>
          <p:cNvSpPr/>
          <p:nvPr/>
        </p:nvSpPr>
        <p:spPr>
          <a:xfrm>
            <a:off x="4643438" y="1678781"/>
            <a:ext cx="35719" cy="514350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20" name="Text 17"/>
          <p:cNvSpPr/>
          <p:nvPr/>
        </p:nvSpPr>
        <p:spPr>
          <a:xfrm>
            <a:off x="4822031" y="1799332"/>
            <a:ext cx="157094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4AF37"/>
                </a:solidFill>
              </a:rPr>
              <a:t>04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5250656" y="1828800"/>
            <a:ext cx="2042675" cy="1849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1F3F"/>
                </a:solidFill>
              </a:rPr>
              <a:t>Physical System &amp; Methodology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428625" y="2336006"/>
            <a:ext cx="4071938" cy="51435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3" name="Shape 20"/>
          <p:cNvSpPr/>
          <p:nvPr/>
        </p:nvSpPr>
        <p:spPr>
          <a:xfrm>
            <a:off x="428625" y="2336006"/>
            <a:ext cx="35719" cy="514350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24" name="Text 21"/>
          <p:cNvSpPr/>
          <p:nvPr/>
        </p:nvSpPr>
        <p:spPr>
          <a:xfrm>
            <a:off x="607219" y="2456557"/>
            <a:ext cx="157094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4AF37"/>
                </a:solidFill>
              </a:rPr>
              <a:t>05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1035844" y="2486025"/>
            <a:ext cx="1309013" cy="1849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1F3F"/>
                </a:solidFill>
              </a:rPr>
              <a:t>Results &amp; Discussion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4643438" y="2336006"/>
            <a:ext cx="4071938" cy="51435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7" name="Shape 24"/>
          <p:cNvSpPr/>
          <p:nvPr/>
        </p:nvSpPr>
        <p:spPr>
          <a:xfrm>
            <a:off x="4643438" y="2336006"/>
            <a:ext cx="35719" cy="514350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28" name="Text 25"/>
          <p:cNvSpPr/>
          <p:nvPr/>
        </p:nvSpPr>
        <p:spPr>
          <a:xfrm>
            <a:off x="4822031" y="2456557"/>
            <a:ext cx="157094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4AF37"/>
                </a:solidFill>
              </a:rPr>
              <a:t>06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5250656" y="2486025"/>
            <a:ext cx="1714315" cy="1849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1F3F"/>
                </a:solidFill>
              </a:rPr>
              <a:t>Conclusion &amp; Future Scope</a:t>
            </a:r>
            <a:endParaRPr lang="en-US" sz="1200" dirty="0"/>
          </a:p>
        </p:txBody>
      </p:sp>
      <p:sp>
        <p:nvSpPr>
          <p:cNvPr id="30" name="Shape 27"/>
          <p:cNvSpPr/>
          <p:nvPr/>
        </p:nvSpPr>
        <p:spPr>
          <a:xfrm>
            <a:off x="428625" y="2993231"/>
            <a:ext cx="4071938" cy="51435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1" name="Shape 28"/>
          <p:cNvSpPr/>
          <p:nvPr/>
        </p:nvSpPr>
        <p:spPr>
          <a:xfrm>
            <a:off x="428625" y="2993231"/>
            <a:ext cx="35719" cy="514350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32" name="Text 29"/>
          <p:cNvSpPr/>
          <p:nvPr/>
        </p:nvSpPr>
        <p:spPr>
          <a:xfrm>
            <a:off x="607219" y="3113782"/>
            <a:ext cx="157094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4AF37"/>
                </a:solidFill>
              </a:rPr>
              <a:t>07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1035844" y="3143250"/>
            <a:ext cx="697499" cy="1849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1F3F"/>
                </a:solidFill>
              </a:rPr>
              <a:t>References</a:t>
            </a:r>
            <a:endParaRPr lang="en-US" sz="1200" dirty="0"/>
          </a:p>
        </p:txBody>
      </p:sp>
      <p:sp>
        <p:nvSpPr>
          <p:cNvPr id="34" name="Shape 31"/>
          <p:cNvSpPr/>
          <p:nvPr/>
        </p:nvSpPr>
        <p:spPr>
          <a:xfrm>
            <a:off x="4643438" y="2993231"/>
            <a:ext cx="4071938" cy="51435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5" name="Shape 32"/>
          <p:cNvSpPr/>
          <p:nvPr/>
        </p:nvSpPr>
        <p:spPr>
          <a:xfrm>
            <a:off x="4643438" y="2993231"/>
            <a:ext cx="35719" cy="514350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36" name="Text 33"/>
          <p:cNvSpPr/>
          <p:nvPr/>
        </p:nvSpPr>
        <p:spPr>
          <a:xfrm>
            <a:off x="4822031" y="3113782"/>
            <a:ext cx="157094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4AF37"/>
                </a:solidFill>
              </a:rPr>
              <a:t>08</a:t>
            </a:r>
            <a:endParaRPr lang="en-US" sz="1200" dirty="0"/>
          </a:p>
        </p:txBody>
      </p:sp>
      <p:sp>
        <p:nvSpPr>
          <p:cNvPr id="37" name="Text 34"/>
          <p:cNvSpPr/>
          <p:nvPr/>
        </p:nvSpPr>
        <p:spPr>
          <a:xfrm>
            <a:off x="5250656" y="3143250"/>
            <a:ext cx="1224694" cy="1849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1F3F"/>
                </a:solidFill>
              </a:rPr>
              <a:t>Authors' Biography</a:t>
            </a:r>
            <a:endParaRPr lang="en-US" sz="1200" dirty="0"/>
          </a:p>
        </p:txBody>
      </p:sp>
      <p:sp>
        <p:nvSpPr>
          <p:cNvPr id="38" name="Shape 35"/>
          <p:cNvSpPr/>
          <p:nvPr/>
        </p:nvSpPr>
        <p:spPr>
          <a:xfrm>
            <a:off x="0" y="4879181"/>
            <a:ext cx="9144000" cy="257175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39" name="Text 36"/>
          <p:cNvSpPr/>
          <p:nvPr/>
        </p:nvSpPr>
        <p:spPr>
          <a:xfrm>
            <a:off x="428625" y="4939903"/>
            <a:ext cx="135508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IFP 2026 | IIT (ISM) Dhanbad</a:t>
            </a:r>
            <a:endParaRPr lang="en-US" sz="727" dirty="0"/>
          </a:p>
        </p:txBody>
      </p:sp>
      <p:sp>
        <p:nvSpPr>
          <p:cNvPr id="40" name="Text 37"/>
          <p:cNvSpPr/>
          <p:nvPr/>
        </p:nvSpPr>
        <p:spPr>
          <a:xfrm>
            <a:off x="8397618" y="4939903"/>
            <a:ext cx="31775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Page 2</a:t>
            </a:r>
            <a:endParaRPr lang="en-US" sz="7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642938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129480"/>
            <a:ext cx="4550220" cy="368049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Fluid Power Systems in Modern Machinery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28625" y="928688"/>
            <a:ext cx="2020168" cy="248145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rgbClr val="001F3F"/>
                </a:solidFill>
              </a:rPr>
              <a:t>Introduction &amp; Background</a:t>
            </a:r>
            <a:endParaRPr lang="en-US" sz="14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469827"/>
            <a:ext cx="100013" cy="3857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35794" y="1469827"/>
            <a:ext cx="4407694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Pivotal Role:</a:t>
            </a:r>
            <a:r>
              <a:rPr lang="en-US" sz="1100" dirty="0">
                <a:solidFill>
                  <a:srgbClr val="333333"/>
                </a:solidFill>
              </a:rPr>
              <a:t> Fluid power remains the backbone of heavy-duty applications due to its unmatched power density and reliability.</a:t>
            </a:r>
            <a:endParaRPr lang="en-US" sz="1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998464"/>
            <a:ext cx="100013" cy="38576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5794" y="1998464"/>
            <a:ext cx="4407694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Current Trends:</a:t>
            </a:r>
            <a:r>
              <a:rPr lang="en-US" sz="1100" dirty="0">
                <a:solidFill>
                  <a:srgbClr val="333333"/>
                </a:solidFill>
              </a:rPr>
              <a:t> Rapid shift towards electro-hydraulic systems, smart automation, and IoT integration for real-time monitoring.</a:t>
            </a:r>
            <a:endParaRPr lang="en-US" sz="11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2527102"/>
            <a:ext cx="112514" cy="3857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48295" y="2527102"/>
            <a:ext cx="4395192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Significance:</a:t>
            </a:r>
            <a:r>
              <a:rPr lang="en-US" sz="1100" dirty="0">
                <a:solidFill>
                  <a:srgbClr val="333333"/>
                </a:solidFill>
              </a:rPr>
              <a:t> Critical for enhancing efficiency in mobile machinery across construction, mining, and agricultural sectors.</a:t>
            </a:r>
            <a:endParaRPr lang="en-US" sz="10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3055739"/>
            <a:ext cx="100013" cy="38576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35794" y="3055739"/>
            <a:ext cx="4407694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Evolution:</a:t>
            </a:r>
            <a:r>
              <a:rPr lang="en-US" sz="1100" dirty="0">
                <a:solidFill>
                  <a:srgbClr val="333333"/>
                </a:solidFill>
              </a:rPr>
              <a:t> Transitioning from traditional mechanical control to sophisticated AI-driven and sustainable fluid power solutions.</a:t>
            </a:r>
            <a:endParaRPr lang="en-US" sz="1000" dirty="0"/>
          </a:p>
        </p:txBody>
      </p:sp>
      <p:sp>
        <p:nvSpPr>
          <p:cNvPr id="15" name="Shape 8"/>
          <p:cNvSpPr/>
          <p:nvPr/>
        </p:nvSpPr>
        <p:spPr>
          <a:xfrm>
            <a:off x="5329238" y="928688"/>
            <a:ext cx="3386138" cy="2671763"/>
          </a:xfrm>
          <a:prstGeom prst="rect">
            <a:avLst/>
          </a:prstGeom>
          <a:solidFill>
            <a:srgbClr val="FFFFFF"/>
          </a:solidFill>
          <a:ln w="18288">
            <a:solidFill>
              <a:srgbClr val="EEEEEE"/>
            </a:solidFill>
            <a:prstDash val="solid"/>
          </a:ln>
        </p:spPr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0" y="1000125"/>
            <a:ext cx="3214688" cy="2500313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5311902" y="3679031"/>
            <a:ext cx="3420809" cy="1204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000" i="1" dirty="0">
                <a:solidFill>
                  <a:srgbClr val="666666"/>
                </a:solidFill>
              </a:rPr>
              <a:t>Figure 1: Typical Hydraulic Circuit Schematic for Mobile Machinery</a:t>
            </a:r>
            <a:endParaRPr lang="en-US" sz="1000" dirty="0"/>
          </a:p>
        </p:txBody>
      </p:sp>
      <p:sp>
        <p:nvSpPr>
          <p:cNvPr id="18" name="Shape 10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19" name="Text 11"/>
          <p:cNvSpPr/>
          <p:nvPr/>
        </p:nvSpPr>
        <p:spPr>
          <a:xfrm>
            <a:off x="428625" y="4932759"/>
            <a:ext cx="1191032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IFP 2026 | IIT (ISM) Dhanbad</a:t>
            </a:r>
            <a:endParaRPr lang="en-US" sz="800" dirty="0"/>
          </a:p>
        </p:txBody>
      </p:sp>
      <p:sp>
        <p:nvSpPr>
          <p:cNvPr id="20" name="Text 12"/>
          <p:cNvSpPr/>
          <p:nvPr/>
        </p:nvSpPr>
        <p:spPr>
          <a:xfrm>
            <a:off x="8397618" y="4932759"/>
            <a:ext cx="275717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Page 3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642938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129480"/>
            <a:ext cx="3809826" cy="368049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Literature Survey &amp; State-of-the-Art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28625" y="928688"/>
            <a:ext cx="1764907" cy="192360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001F3F"/>
                </a:solidFill>
              </a:rPr>
              <a:t>Key Research Findings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28625" y="1264444"/>
            <a:ext cx="4000500" cy="755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dirty="0">
                <a:solidFill>
                  <a:srgbClr val="444444"/>
                </a:solidFill>
              </a:rPr>
              <a:t>Recent studies emphasize a paradigm shift towards </a:t>
            </a:r>
            <a:r>
              <a:rPr lang="en-US" sz="1100" b="1" dirty="0">
                <a:solidFill>
                  <a:srgbClr val="444444"/>
                </a:solidFill>
              </a:rPr>
              <a:t>digital hydraulics</a:t>
            </a:r>
            <a:r>
              <a:rPr lang="en-US" sz="1100" dirty="0">
                <a:solidFill>
                  <a:srgbClr val="444444"/>
                </a:solidFill>
              </a:rPr>
              <a:t> and </a:t>
            </a:r>
            <a:r>
              <a:rPr lang="en-US" sz="1100" b="1" dirty="0">
                <a:solidFill>
                  <a:srgbClr val="444444"/>
                </a:solidFill>
              </a:rPr>
              <a:t>sustainable fluid power</a:t>
            </a:r>
            <a:r>
              <a:rPr lang="en-US" sz="1100" dirty="0">
                <a:solidFill>
                  <a:srgbClr val="444444"/>
                </a:solidFill>
              </a:rPr>
              <a:t>. Research highlights the potential of high-efficiency pumps and smart valves in reducing energy dissipation in industrial machinery.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714875" y="928688"/>
            <a:ext cx="1542795" cy="192360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001F3F"/>
                </a:solidFill>
              </a:rPr>
              <a:t>Technological Gaps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4714875" y="1264444"/>
            <a:ext cx="4000500" cy="7568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dirty="0">
                <a:solidFill>
                  <a:srgbClr val="444444"/>
                </a:solidFill>
              </a:rPr>
              <a:t>Despite advancements, significant gaps remain in </a:t>
            </a:r>
            <a:r>
              <a:rPr lang="en-US" sz="1100" b="1" dirty="0">
                <a:solidFill>
                  <a:srgbClr val="444444"/>
                </a:solidFill>
              </a:rPr>
              <a:t>energy recovery systems</a:t>
            </a:r>
            <a:r>
              <a:rPr lang="en-US" sz="1100" dirty="0">
                <a:solidFill>
                  <a:srgbClr val="444444"/>
                </a:solidFill>
              </a:rPr>
              <a:t> for mobile machinery. Current valve-controlled architectures still suffer from high throttling losses, limiting the autonomy of electric heavy-duty vehicles.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32197" y="2452427"/>
            <a:ext cx="1417867" cy="376833"/>
          </a:xfrm>
          <a:prstGeom prst="rect">
            <a:avLst/>
          </a:prstGeom>
          <a:solidFill>
            <a:srgbClr val="001F3F"/>
          </a:solidFill>
          <a:ln w="9144">
            <a:solidFill>
              <a:srgbClr val="001F3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32197" y="2435147"/>
            <a:ext cx="1417867" cy="411395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FFFFFF"/>
                </a:solidFill>
              </a:rPr>
              <a:t>Researcher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1845571" y="2452427"/>
            <a:ext cx="764995" cy="376833"/>
          </a:xfrm>
          <a:prstGeom prst="rect">
            <a:avLst/>
          </a:prstGeom>
          <a:solidFill>
            <a:srgbClr val="001F3F"/>
          </a:solidFill>
          <a:ln w="9144">
            <a:solidFill>
              <a:srgbClr val="001F3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845571" y="2435147"/>
            <a:ext cx="764995" cy="411395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FFFFFF"/>
                </a:solidFill>
              </a:rPr>
              <a:t>Year</a:t>
            </a:r>
            <a:endParaRPr lang="en-US" sz="885" dirty="0"/>
          </a:p>
        </p:txBody>
      </p:sp>
      <p:sp>
        <p:nvSpPr>
          <p:cNvPr id="14" name="Shape 11"/>
          <p:cNvSpPr/>
          <p:nvPr/>
        </p:nvSpPr>
        <p:spPr>
          <a:xfrm>
            <a:off x="2606576" y="2452427"/>
            <a:ext cx="1778068" cy="376833"/>
          </a:xfrm>
          <a:prstGeom prst="rect">
            <a:avLst/>
          </a:prstGeom>
          <a:solidFill>
            <a:srgbClr val="001F3F"/>
          </a:solidFill>
          <a:ln w="9144">
            <a:solidFill>
              <a:srgbClr val="001F3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606576" y="2435147"/>
            <a:ext cx="1778068" cy="411395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FFFFFF"/>
                </a:solidFill>
              </a:rPr>
              <a:t>Focus Area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4384644" y="2452427"/>
            <a:ext cx="4327159" cy="376833"/>
          </a:xfrm>
          <a:prstGeom prst="rect">
            <a:avLst/>
          </a:prstGeom>
          <a:solidFill>
            <a:srgbClr val="001F3F"/>
          </a:solidFill>
          <a:ln w="9144">
            <a:solidFill>
              <a:srgbClr val="001F3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384644" y="2435147"/>
            <a:ext cx="4327159" cy="411395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FFFFFF"/>
                </a:solidFill>
              </a:rPr>
              <a:t>Key Contribution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432197" y="2802318"/>
            <a:ext cx="1408881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Smith et al.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1841078" y="2802318"/>
            <a:ext cx="765497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2023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2606576" y="2802318"/>
            <a:ext cx="1778068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Digital Hydraulics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4384644" y="2802318"/>
            <a:ext cx="4327159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Achieved 15% efficiency gain in mobile systems.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432197" y="3181090"/>
            <a:ext cx="8279606" cy="358973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3" name="Text 20"/>
          <p:cNvSpPr/>
          <p:nvPr/>
        </p:nvSpPr>
        <p:spPr>
          <a:xfrm>
            <a:off x="432197" y="3161292"/>
            <a:ext cx="1408881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Zhang &amp; Lee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1841078" y="3161292"/>
            <a:ext cx="765497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2024</a:t>
            </a:r>
            <a:endParaRPr lang="en-US" sz="834" dirty="0"/>
          </a:p>
        </p:txBody>
      </p:sp>
      <p:sp>
        <p:nvSpPr>
          <p:cNvPr id="25" name="Text 22"/>
          <p:cNvSpPr/>
          <p:nvPr/>
        </p:nvSpPr>
        <p:spPr>
          <a:xfrm>
            <a:off x="2606576" y="3161292"/>
            <a:ext cx="1778068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Bio-based Fluids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384644" y="3161292"/>
            <a:ext cx="4327159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Evaluated environmental impact and lubrication.</a:t>
            </a:r>
            <a:endParaRPr lang="en-US" sz="1100" dirty="0"/>
          </a:p>
        </p:txBody>
      </p:sp>
      <p:sp>
        <p:nvSpPr>
          <p:cNvPr id="27" name="Text 24"/>
          <p:cNvSpPr/>
          <p:nvPr/>
        </p:nvSpPr>
        <p:spPr>
          <a:xfrm>
            <a:off x="432197" y="3520265"/>
            <a:ext cx="1408881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Kumar et al.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1841078" y="3520265"/>
            <a:ext cx="765497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2025</a:t>
            </a:r>
            <a:endParaRPr lang="en-US" sz="834" dirty="0"/>
          </a:p>
        </p:txBody>
      </p:sp>
      <p:sp>
        <p:nvSpPr>
          <p:cNvPr id="29" name="Text 26"/>
          <p:cNvSpPr/>
          <p:nvPr/>
        </p:nvSpPr>
        <p:spPr>
          <a:xfrm>
            <a:off x="2606576" y="3520265"/>
            <a:ext cx="1778068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AI Control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4384644" y="3520265"/>
            <a:ext cx="4327159" cy="39857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Developed predictive maintenance algorithms.</a:t>
            </a:r>
            <a:endParaRPr lang="en-US" sz="1100" dirty="0"/>
          </a:p>
        </p:txBody>
      </p:sp>
      <p:sp>
        <p:nvSpPr>
          <p:cNvPr id="31" name="Shape 28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32" name="Text 29"/>
          <p:cNvSpPr/>
          <p:nvPr/>
        </p:nvSpPr>
        <p:spPr>
          <a:xfrm>
            <a:off x="428625" y="4932759"/>
            <a:ext cx="1191032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IFP 2026 | IIT (ISM) Dhanbad</a:t>
            </a:r>
            <a:endParaRPr lang="en-US" sz="800" dirty="0"/>
          </a:p>
        </p:txBody>
      </p:sp>
      <p:sp>
        <p:nvSpPr>
          <p:cNvPr id="33" name="Text 30"/>
          <p:cNvSpPr/>
          <p:nvPr/>
        </p:nvSpPr>
        <p:spPr>
          <a:xfrm>
            <a:off x="8397618" y="4932759"/>
            <a:ext cx="275717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Page 4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642938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129480"/>
            <a:ext cx="4500335" cy="368049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Problem Statement &amp; Research Objectives</a:t>
            </a:r>
            <a:endParaRPr lang="en-US" sz="2000" dirty="0"/>
          </a:p>
        </p:txBody>
      </p:sp>
      <p:sp>
        <p:nvSpPr>
          <p:cNvPr id="6" name="Shape 3"/>
          <p:cNvSpPr/>
          <p:nvPr/>
        </p:nvSpPr>
        <p:spPr>
          <a:xfrm>
            <a:off x="0" y="642938"/>
            <a:ext cx="4150519" cy="4214813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7" name="Shape 4"/>
          <p:cNvSpPr/>
          <p:nvPr/>
        </p:nvSpPr>
        <p:spPr>
          <a:xfrm>
            <a:off x="4136231" y="642938"/>
            <a:ext cx="14288" cy="4214813"/>
          </a:xfrm>
          <a:prstGeom prst="rect">
            <a:avLst/>
          </a:prstGeom>
          <a:solidFill>
            <a:srgbClr val="D4AF37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52" y="954584"/>
            <a:ext cx="150019" cy="1428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350308" y="928688"/>
            <a:ext cx="1457707" cy="182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b="1" kern="0" spc="1" dirty="0">
                <a:solidFill>
                  <a:srgbClr val="001F3F"/>
                </a:solidFill>
              </a:rPr>
              <a:t>Problem Statement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414338" y="1394817"/>
            <a:ext cx="3314700" cy="1011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6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Conventional valve-controlled hydraulic systems suffer from significant throttling losses, leading to high energy dissipation. This inefficiency critically limits the operational range and battery life of modern electric mobile machinery.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635794" y="2637718"/>
            <a:ext cx="2871788" cy="1946783"/>
          </a:xfrm>
          <a:prstGeom prst="rect">
            <a:avLst/>
          </a:prstGeom>
          <a:solidFill>
            <a:srgbClr val="FFFFFF"/>
          </a:solidFill>
          <a:ln w="9144">
            <a:solidFill>
              <a:srgbClr val="DDDDDD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2896735"/>
            <a:ext cx="2543175" cy="14287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34042" y="4655939"/>
            <a:ext cx="3068148" cy="1108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000" i="1" dirty="0">
                <a:solidFill>
                  <a:srgbClr val="666666"/>
                </a:solidFill>
              </a:rPr>
              <a:t>Figure 2: Analysis of Energy Dissipation in Hydraulic Circuits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954584"/>
            <a:ext cx="150019" cy="1428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793456" y="928688"/>
            <a:ext cx="1502847" cy="182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b="1" kern="0" spc="1" dirty="0">
                <a:solidFill>
                  <a:srgbClr val="001F3F"/>
                </a:solidFill>
              </a:rPr>
              <a:t>Research Objectives</a:t>
            </a:r>
            <a:endParaRPr lang="en-US" sz="1400" dirty="0"/>
          </a:p>
        </p:txBody>
      </p:sp>
      <p:sp>
        <p:nvSpPr>
          <p:cNvPr id="16" name="Shape 10"/>
          <p:cNvSpPr/>
          <p:nvPr/>
        </p:nvSpPr>
        <p:spPr>
          <a:xfrm>
            <a:off x="4572000" y="1266230"/>
            <a:ext cx="250031" cy="250031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17" name="Text 11"/>
          <p:cNvSpPr/>
          <p:nvPr/>
        </p:nvSpPr>
        <p:spPr>
          <a:xfrm>
            <a:off x="4624881" y="1300483"/>
            <a:ext cx="144270" cy="1815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01</a:t>
            </a:r>
            <a:endParaRPr lang="en-US" sz="1000" dirty="0"/>
          </a:p>
        </p:txBody>
      </p:sp>
      <p:sp>
        <p:nvSpPr>
          <p:cNvPr id="18" name="Text 12"/>
          <p:cNvSpPr/>
          <p:nvPr/>
        </p:nvSpPr>
        <p:spPr>
          <a:xfrm>
            <a:off x="4964906" y="1266230"/>
            <a:ext cx="3750469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To design and model a novel energy-efficient hydraulic circuit that minimizes throttling losses through digital control.</a:t>
            </a:r>
            <a:endParaRPr lang="en-US" sz="1100" dirty="0"/>
          </a:p>
        </p:txBody>
      </p:sp>
      <p:sp>
        <p:nvSpPr>
          <p:cNvPr id="19" name="Shape 13"/>
          <p:cNvSpPr/>
          <p:nvPr/>
        </p:nvSpPr>
        <p:spPr>
          <a:xfrm>
            <a:off x="4572000" y="1830586"/>
            <a:ext cx="250031" cy="250031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20" name="Text 14"/>
          <p:cNvSpPr/>
          <p:nvPr/>
        </p:nvSpPr>
        <p:spPr>
          <a:xfrm>
            <a:off x="4624880" y="1864838"/>
            <a:ext cx="144270" cy="1815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02</a:t>
            </a:r>
            <a:endParaRPr lang="en-US" sz="1000" dirty="0"/>
          </a:p>
        </p:txBody>
      </p:sp>
      <p:sp>
        <p:nvSpPr>
          <p:cNvPr id="21" name="Text 15"/>
          <p:cNvSpPr/>
          <p:nvPr/>
        </p:nvSpPr>
        <p:spPr>
          <a:xfrm>
            <a:off x="4964906" y="1830586"/>
            <a:ext cx="3750469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To develop a robust, high-precision control algorithm for seamless integration with mobile machinery actuators.</a:t>
            </a:r>
            <a:endParaRPr lang="en-US" sz="1100" dirty="0"/>
          </a:p>
        </p:txBody>
      </p:sp>
      <p:sp>
        <p:nvSpPr>
          <p:cNvPr id="22" name="Shape 16"/>
          <p:cNvSpPr/>
          <p:nvPr/>
        </p:nvSpPr>
        <p:spPr>
          <a:xfrm>
            <a:off x="4572000" y="2394942"/>
            <a:ext cx="250031" cy="250031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23" name="Text 17"/>
          <p:cNvSpPr/>
          <p:nvPr/>
        </p:nvSpPr>
        <p:spPr>
          <a:xfrm>
            <a:off x="4624881" y="2429194"/>
            <a:ext cx="144270" cy="1815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03</a:t>
            </a:r>
            <a:endParaRPr lang="en-US" sz="1000" dirty="0"/>
          </a:p>
        </p:txBody>
      </p:sp>
      <p:sp>
        <p:nvSpPr>
          <p:cNvPr id="24" name="Text 18"/>
          <p:cNvSpPr/>
          <p:nvPr/>
        </p:nvSpPr>
        <p:spPr>
          <a:xfrm>
            <a:off x="4964906" y="2394942"/>
            <a:ext cx="3750469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To validate the proposed system's performance through extensive simulation and experimental testing at IIT (ISM) Dhanbad.</a:t>
            </a:r>
            <a:endParaRPr lang="en-US" sz="1100" dirty="0"/>
          </a:p>
        </p:txBody>
      </p:sp>
      <p:sp>
        <p:nvSpPr>
          <p:cNvPr id="25" name="Shape 19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26" name="Text 20"/>
          <p:cNvSpPr/>
          <p:nvPr/>
        </p:nvSpPr>
        <p:spPr>
          <a:xfrm>
            <a:off x="428625" y="4932759"/>
            <a:ext cx="1191032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IFP 2026 | IIT (ISM) Dhanbad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8397618" y="4932759"/>
            <a:ext cx="275717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Page 5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642938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129480"/>
            <a:ext cx="3401700" cy="368049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Physical System &amp; Methodology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28625" y="928688"/>
            <a:ext cx="1843966" cy="192360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001F3F"/>
                </a:solidFill>
              </a:rPr>
              <a:t>Research Methodology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28625" y="1250156"/>
            <a:ext cx="171450" cy="171450"/>
          </a:xfrm>
          <a:prstGeom prst="ellipse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IN" dirty="0"/>
          </a:p>
        </p:txBody>
      </p:sp>
      <p:sp>
        <p:nvSpPr>
          <p:cNvPr id="8" name="Text 5"/>
          <p:cNvSpPr/>
          <p:nvPr/>
        </p:nvSpPr>
        <p:spPr>
          <a:xfrm>
            <a:off x="478282" y="1286635"/>
            <a:ext cx="72136" cy="12381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100" b="1" dirty="0">
                <a:solidFill>
                  <a:srgbClr val="001F3F"/>
                </a:solidFill>
              </a:rPr>
              <a:t>1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683095" y="1275527"/>
            <a:ext cx="1410644" cy="12381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100" b="1" dirty="0">
                <a:solidFill>
                  <a:srgbClr val="001F3F"/>
                </a:solidFill>
              </a:rPr>
              <a:t>Mathematical Modeling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428625" y="1457325"/>
            <a:ext cx="3669292" cy="333425"/>
          </a:xfrm>
          <a:prstGeom prst="rect">
            <a:avLst/>
          </a:prstGeom>
          <a:noFill/>
          <a:ln/>
        </p:spPr>
        <p:txBody>
          <a:bodyPr wrap="square" lIns="289179" tIns="0" rIns="0" bIns="0" rtlCol="0" anchor="t">
            <a:spAutoFit/>
          </a:bodyPr>
          <a:lstStyle/>
          <a:p>
            <a:pPr marL="0" indent="0" algn="just">
              <a:lnSpc>
                <a:spcPts val="13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Derivation of non-linear dynamics for the hydraulic actuator and valve assembly.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28625" y="1884499"/>
            <a:ext cx="171450" cy="171450"/>
          </a:xfrm>
          <a:prstGeom prst="ellipse">
            <a:avLst/>
          </a:prstGeom>
          <a:solidFill>
            <a:srgbClr val="D4AF37"/>
          </a:solidFill>
          <a:ln/>
        </p:spPr>
      </p:sp>
      <p:sp>
        <p:nvSpPr>
          <p:cNvPr id="13" name="Text 10"/>
          <p:cNvSpPr/>
          <p:nvPr/>
        </p:nvSpPr>
        <p:spPr>
          <a:xfrm>
            <a:off x="478282" y="1925145"/>
            <a:ext cx="72136" cy="12381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100" b="1" dirty="0">
                <a:solidFill>
                  <a:srgbClr val="001F3F"/>
                </a:solidFill>
              </a:rPr>
              <a:t>2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683095" y="1908317"/>
            <a:ext cx="1275990" cy="12381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100" b="1" dirty="0">
                <a:solidFill>
                  <a:srgbClr val="001F3F"/>
                </a:solidFill>
              </a:rPr>
              <a:t>Simulation &amp; Analysis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428625" y="2091668"/>
            <a:ext cx="3669292" cy="333425"/>
          </a:xfrm>
          <a:prstGeom prst="rect">
            <a:avLst/>
          </a:prstGeom>
          <a:noFill/>
          <a:ln/>
        </p:spPr>
        <p:txBody>
          <a:bodyPr wrap="square" lIns="289179" tIns="0" rIns="0" bIns="0" rtlCol="0" anchor="t">
            <a:spAutoFit/>
          </a:bodyPr>
          <a:lstStyle/>
          <a:p>
            <a:pPr marL="0" indent="0" algn="just">
              <a:lnSpc>
                <a:spcPts val="13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Co-simulation using CFD and dynamic system tools to optimize circuit parameters.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28625" y="2518842"/>
            <a:ext cx="171450" cy="171450"/>
          </a:xfrm>
          <a:prstGeom prst="ellipse">
            <a:avLst/>
          </a:prstGeom>
          <a:solidFill>
            <a:srgbClr val="D4AF37"/>
          </a:solidFill>
          <a:ln/>
        </p:spPr>
      </p:sp>
      <p:sp>
        <p:nvSpPr>
          <p:cNvPr id="18" name="Text 15"/>
          <p:cNvSpPr/>
          <p:nvPr/>
        </p:nvSpPr>
        <p:spPr>
          <a:xfrm>
            <a:off x="478282" y="2559903"/>
            <a:ext cx="72136" cy="12381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100" b="1" dirty="0">
                <a:solidFill>
                  <a:srgbClr val="001F3F"/>
                </a:solidFill>
              </a:rPr>
              <a:t>3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681492" y="2542660"/>
            <a:ext cx="1413849" cy="12381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100" b="1" dirty="0">
                <a:solidFill>
                  <a:srgbClr val="001F3F"/>
                </a:solidFill>
              </a:rPr>
              <a:t>Prototype Development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428625" y="2726010"/>
            <a:ext cx="3669292" cy="333425"/>
          </a:xfrm>
          <a:prstGeom prst="rect">
            <a:avLst/>
          </a:prstGeom>
          <a:noFill/>
          <a:ln/>
        </p:spPr>
        <p:txBody>
          <a:bodyPr wrap="square" lIns="289179" tIns="0" rIns="0" bIns="0" rtlCol="0" anchor="t">
            <a:spAutoFit/>
          </a:bodyPr>
          <a:lstStyle/>
          <a:p>
            <a:pPr marL="0" indent="0" algn="just">
              <a:lnSpc>
                <a:spcPts val="13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Integration of high-precision sensors and controllers into the physical test rig.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428625" y="3153184"/>
            <a:ext cx="171450" cy="171450"/>
          </a:xfrm>
          <a:prstGeom prst="ellipse">
            <a:avLst/>
          </a:prstGeom>
          <a:solidFill>
            <a:srgbClr val="D4AF37"/>
          </a:solidFill>
          <a:ln/>
        </p:spPr>
      </p:sp>
      <p:sp>
        <p:nvSpPr>
          <p:cNvPr id="23" name="Text 20"/>
          <p:cNvSpPr/>
          <p:nvPr/>
        </p:nvSpPr>
        <p:spPr>
          <a:xfrm>
            <a:off x="478282" y="3194246"/>
            <a:ext cx="72136" cy="12381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100" b="1" dirty="0">
                <a:solidFill>
                  <a:srgbClr val="001F3F"/>
                </a:solidFill>
              </a:rPr>
              <a:t>4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681492" y="3177002"/>
            <a:ext cx="1407437" cy="12381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100" b="1" dirty="0">
                <a:solidFill>
                  <a:srgbClr val="001F3F"/>
                </a:solidFill>
              </a:rPr>
              <a:t>Performance Evaluation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28625" y="3360353"/>
            <a:ext cx="3669292" cy="333425"/>
          </a:xfrm>
          <a:prstGeom prst="rect">
            <a:avLst/>
          </a:prstGeom>
          <a:noFill/>
          <a:ln/>
        </p:spPr>
        <p:txBody>
          <a:bodyPr wrap="square" lIns="289179" tIns="0" rIns="0" bIns="0" rtlCol="0" anchor="t">
            <a:spAutoFit/>
          </a:bodyPr>
          <a:lstStyle/>
          <a:p>
            <a:pPr marL="0" indent="0" algn="just">
              <a:lnSpc>
                <a:spcPts val="13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Experimental validation under varying load profiles and environmental conditions.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4312230" y="928688"/>
            <a:ext cx="2130149" cy="1907381"/>
          </a:xfrm>
          <a:prstGeom prst="rect">
            <a:avLst/>
          </a:prstGeom>
          <a:solidFill>
            <a:srgbClr val="F8F9FA"/>
          </a:solidFill>
          <a:ln w="9144">
            <a:solidFill>
              <a:srgbClr val="DDDDDD"/>
            </a:solidFill>
            <a:prstDash val="solid"/>
          </a:ln>
        </p:spPr>
      </p:sp>
      <p:pic>
        <p:nvPicPr>
          <p:cNvPr id="2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380" y="985838"/>
            <a:ext cx="2008705" cy="1571625"/>
          </a:xfrm>
          <a:prstGeom prst="rect">
            <a:avLst/>
          </a:prstGeom>
        </p:spPr>
      </p:pic>
      <p:sp>
        <p:nvSpPr>
          <p:cNvPr id="29" name="Text 25"/>
          <p:cNvSpPr/>
          <p:nvPr/>
        </p:nvSpPr>
        <p:spPr>
          <a:xfrm>
            <a:off x="4369380" y="2549227"/>
            <a:ext cx="2008705" cy="282129"/>
          </a:xfrm>
          <a:prstGeom prst="rect">
            <a:avLst/>
          </a:prstGeom>
          <a:noFill/>
          <a:ln/>
        </p:spPr>
        <p:txBody>
          <a:bodyPr wrap="square" lIns="0" tIns="68072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1000" i="1" dirty="0">
                <a:solidFill>
                  <a:srgbClr val="666666"/>
                </a:solidFill>
              </a:rPr>
              <a:t>Figure 3: </a:t>
            </a:r>
            <a:r>
              <a:rPr lang="en-US" sz="1000" i="1" dirty="0">
                <a:solidFill>
                  <a:srgbClr val="777777"/>
                </a:solidFill>
              </a:rPr>
              <a:t>Experimental Test Rig at IIT (ISM) Dhanbad</a:t>
            </a:r>
            <a:endParaRPr lang="en-US" sz="1000" i="1" dirty="0"/>
          </a:p>
        </p:txBody>
      </p:sp>
      <p:sp>
        <p:nvSpPr>
          <p:cNvPr id="30" name="Shape 26"/>
          <p:cNvSpPr/>
          <p:nvPr/>
        </p:nvSpPr>
        <p:spPr>
          <a:xfrm>
            <a:off x="6578110" y="928688"/>
            <a:ext cx="2137293" cy="1907381"/>
          </a:xfrm>
          <a:prstGeom prst="rect">
            <a:avLst/>
          </a:prstGeom>
          <a:solidFill>
            <a:srgbClr val="F8F9FA"/>
          </a:solidFill>
          <a:ln w="9144">
            <a:solidFill>
              <a:srgbClr val="DDDDDD"/>
            </a:solidFill>
            <a:prstDash val="solid"/>
          </a:ln>
        </p:spPr>
      </p:sp>
      <p:pic>
        <p:nvPicPr>
          <p:cNvPr id="3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404" y="985838"/>
            <a:ext cx="2015849" cy="1571625"/>
          </a:xfrm>
          <a:prstGeom prst="rect">
            <a:avLst/>
          </a:prstGeom>
        </p:spPr>
      </p:pic>
      <p:sp>
        <p:nvSpPr>
          <p:cNvPr id="32" name="Text 27"/>
          <p:cNvSpPr/>
          <p:nvPr/>
        </p:nvSpPr>
        <p:spPr>
          <a:xfrm>
            <a:off x="6642404" y="2585095"/>
            <a:ext cx="2015849" cy="179536"/>
          </a:xfrm>
          <a:prstGeom prst="rect">
            <a:avLst/>
          </a:prstGeom>
          <a:noFill/>
          <a:ln/>
        </p:spPr>
        <p:txBody>
          <a:bodyPr wrap="square" lIns="0" tIns="68072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1000" i="1" dirty="0">
                <a:solidFill>
                  <a:srgbClr val="666666"/>
                </a:solidFill>
              </a:rPr>
              <a:t>Figure 4: </a:t>
            </a:r>
            <a:r>
              <a:rPr lang="en-US" sz="1000" i="1" dirty="0">
                <a:solidFill>
                  <a:srgbClr val="777777"/>
                </a:solidFill>
              </a:rPr>
              <a:t>Fluid Power Control Interface</a:t>
            </a:r>
            <a:endParaRPr lang="en-US" sz="1000" i="1" dirty="0"/>
          </a:p>
        </p:txBody>
      </p:sp>
      <p:sp>
        <p:nvSpPr>
          <p:cNvPr id="33" name="Shape 28"/>
          <p:cNvSpPr/>
          <p:nvPr/>
        </p:nvSpPr>
        <p:spPr>
          <a:xfrm>
            <a:off x="4312230" y="2964656"/>
            <a:ext cx="4403145" cy="1000125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34" name="Shape 29"/>
          <p:cNvSpPr/>
          <p:nvPr/>
        </p:nvSpPr>
        <p:spPr>
          <a:xfrm>
            <a:off x="4312230" y="2964656"/>
            <a:ext cx="4403145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5" name="Text 30"/>
          <p:cNvSpPr/>
          <p:nvPr/>
        </p:nvSpPr>
        <p:spPr>
          <a:xfrm>
            <a:off x="4312230" y="2964656"/>
            <a:ext cx="4403145" cy="1050544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FFFFFF"/>
                </a:solidFill>
              </a:rPr>
              <a:t>System Description:</a:t>
            </a:r>
            <a:r>
              <a:rPr lang="en-US" sz="1100" dirty="0">
                <a:solidFill>
                  <a:srgbClr val="FFFFFF"/>
                </a:solidFill>
              </a:rPr>
              <a:t> The experimental framework utilizes a closed-loop electro-hydraulic system designed for high-frequency response testing. It features integrated pressure and flow sensors for real-time data acquisition and performance monitoring.</a:t>
            </a:r>
            <a:endParaRPr lang="en-US" sz="1000" dirty="0"/>
          </a:p>
        </p:txBody>
      </p:sp>
      <p:sp>
        <p:nvSpPr>
          <p:cNvPr id="36" name="Shape 31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37" name="Text 32"/>
          <p:cNvSpPr/>
          <p:nvPr/>
        </p:nvSpPr>
        <p:spPr>
          <a:xfrm>
            <a:off x="428625" y="4932759"/>
            <a:ext cx="1191032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IFP 2026 | IIT (ISM) Dhanbad</a:t>
            </a:r>
            <a:endParaRPr lang="en-US" sz="800" dirty="0"/>
          </a:p>
        </p:txBody>
      </p:sp>
      <p:sp>
        <p:nvSpPr>
          <p:cNvPr id="38" name="Text 33"/>
          <p:cNvSpPr/>
          <p:nvPr/>
        </p:nvSpPr>
        <p:spPr>
          <a:xfrm>
            <a:off x="8397618" y="4932759"/>
            <a:ext cx="275717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Page 6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642938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129480"/>
            <a:ext cx="4846904" cy="368049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Results &amp; Discussion: Performance Evaluation</a:t>
            </a:r>
            <a:endParaRPr lang="en-US" sz="2000" dirty="0"/>
          </a:p>
        </p:txBody>
      </p:sp>
      <p:sp>
        <p:nvSpPr>
          <p:cNvPr id="6" name="Shape 3"/>
          <p:cNvSpPr/>
          <p:nvPr/>
        </p:nvSpPr>
        <p:spPr>
          <a:xfrm>
            <a:off x="428625" y="928688"/>
            <a:ext cx="4000500" cy="10287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7" name="Shape 4"/>
          <p:cNvSpPr/>
          <p:nvPr/>
        </p:nvSpPr>
        <p:spPr>
          <a:xfrm>
            <a:off x="428625" y="928688"/>
            <a:ext cx="40005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8" name="Text 5"/>
          <p:cNvSpPr/>
          <p:nvPr/>
        </p:nvSpPr>
        <p:spPr>
          <a:xfrm>
            <a:off x="571500" y="1071563"/>
            <a:ext cx="1741567" cy="3438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001F3F"/>
                </a:solidFill>
              </a:rPr>
              <a:t>25% Reduction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71500" y="1480542"/>
            <a:ext cx="2771593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Total Energy Consumption in Mobile Duty Cycles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428625" y="2143125"/>
            <a:ext cx="924805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001F3F"/>
                </a:solidFill>
              </a:rPr>
              <a:t>Key Findings</a:t>
            </a:r>
            <a:endParaRPr lang="en-US" sz="14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471738"/>
            <a:ext cx="114300" cy="32001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28650" y="2471738"/>
            <a:ext cx="3800475" cy="3334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3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Throttling Loss Mitigation:</a:t>
            </a:r>
            <a:r>
              <a:rPr lang="en-US" sz="1100" dirty="0">
                <a:solidFill>
                  <a:srgbClr val="333333"/>
                </a:solidFill>
              </a:rPr>
              <a:t> Significant reduction in heat generation through optimized valve control algorithms.</a:t>
            </a:r>
            <a:endParaRPr lang="en-US" sz="10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2898911"/>
            <a:ext cx="114300" cy="3200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28650" y="2898911"/>
            <a:ext cx="3800475" cy="3334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3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Response Dynamics:</a:t>
            </a:r>
            <a:r>
              <a:rPr lang="en-US" sz="1100" dirty="0">
                <a:solidFill>
                  <a:srgbClr val="333333"/>
                </a:solidFill>
              </a:rPr>
              <a:t> 15% faster pressure response compared to conventional load-sensing systems.</a:t>
            </a:r>
            <a:endParaRPr lang="en-US" sz="10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3326085"/>
            <a:ext cx="114300" cy="32001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28650" y="3326085"/>
            <a:ext cx="3800475" cy="3334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3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System Stability:</a:t>
            </a:r>
            <a:r>
              <a:rPr lang="en-US" sz="1100" dirty="0">
                <a:solidFill>
                  <a:srgbClr val="333333"/>
                </a:solidFill>
              </a:rPr>
              <a:t> Maintained robust performance under varying load conditions (10-50 bar).</a:t>
            </a:r>
            <a:endParaRPr lang="en-US" sz="1000" dirty="0"/>
          </a:p>
        </p:txBody>
      </p:sp>
      <p:sp>
        <p:nvSpPr>
          <p:cNvPr id="17" name="Shape 11"/>
          <p:cNvSpPr/>
          <p:nvPr/>
        </p:nvSpPr>
        <p:spPr>
          <a:xfrm>
            <a:off x="4714875" y="928688"/>
            <a:ext cx="3871913" cy="1585913"/>
          </a:xfrm>
          <a:prstGeom prst="rect">
            <a:avLst/>
          </a:prstGeom>
          <a:solidFill>
            <a:srgbClr val="FFFFFF"/>
          </a:solidFill>
          <a:ln w="9144">
            <a:solidFill>
              <a:srgbClr val="DDDDDD"/>
            </a:solidFill>
            <a:prstDash val="solid"/>
          </a:ln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100" y="1000125"/>
            <a:ext cx="2543175" cy="1428750"/>
          </a:xfrm>
          <a:prstGeom prst="rect">
            <a:avLst/>
          </a:prstGeom>
        </p:spPr>
      </p:pic>
      <p:sp>
        <p:nvSpPr>
          <p:cNvPr id="19" name="Shape 12"/>
          <p:cNvSpPr/>
          <p:nvPr/>
        </p:nvSpPr>
        <p:spPr>
          <a:xfrm>
            <a:off x="4714875" y="2643188"/>
            <a:ext cx="3871913" cy="1657350"/>
          </a:xfrm>
          <a:prstGeom prst="rect">
            <a:avLst/>
          </a:prstGeom>
          <a:solidFill>
            <a:srgbClr val="FDFDFD"/>
          </a:solidFill>
          <a:ln w="9144">
            <a:solidFill>
              <a:srgbClr val="EEEEEE"/>
            </a:solidFill>
            <a:prstDash val="solid"/>
          </a:ln>
        </p:spPr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5" y="2714625"/>
            <a:ext cx="3857625" cy="1571625"/>
          </a:xfrm>
          <a:prstGeom prst="rect">
            <a:avLst/>
          </a:prstGeom>
        </p:spPr>
      </p:pic>
      <p:sp>
        <p:nvSpPr>
          <p:cNvPr id="21" name="Shape 13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22" name="Text 14"/>
          <p:cNvSpPr/>
          <p:nvPr/>
        </p:nvSpPr>
        <p:spPr>
          <a:xfrm>
            <a:off x="428625" y="4932759"/>
            <a:ext cx="1191032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IFP 2026 | IIT (ISM) Dhanbad</a:t>
            </a:r>
            <a:endParaRPr lang="en-US" sz="800" dirty="0"/>
          </a:p>
        </p:txBody>
      </p:sp>
      <p:sp>
        <p:nvSpPr>
          <p:cNvPr id="23" name="Text 15"/>
          <p:cNvSpPr/>
          <p:nvPr/>
        </p:nvSpPr>
        <p:spPr>
          <a:xfrm>
            <a:off x="8397618" y="4932759"/>
            <a:ext cx="275717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Page 7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642938"/>
            <a:ext cx="9144000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129480"/>
            <a:ext cx="2847574" cy="368049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Conclusion &amp; Future Scope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28625" y="1000125"/>
            <a:ext cx="1422249" cy="248145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rgbClr val="001F3F"/>
                </a:solidFill>
              </a:rPr>
              <a:t>Research Summary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28625" y="1469827"/>
            <a:ext cx="3929063" cy="1094333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469827"/>
            <a:ext cx="35719" cy="1094333"/>
          </a:xfrm>
          <a:prstGeom prst="rect">
            <a:avLst/>
          </a:prstGeom>
          <a:solidFill>
            <a:srgbClr val="001F3F"/>
          </a:solidFill>
          <a:ln/>
        </p:spPr>
      </p:sp>
      <p:sp>
        <p:nvSpPr>
          <p:cNvPr id="9" name="Text 6"/>
          <p:cNvSpPr/>
          <p:nvPr/>
        </p:nvSpPr>
        <p:spPr>
          <a:xfrm>
            <a:off x="607218" y="1601438"/>
            <a:ext cx="3571875" cy="8066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600"/>
              </a:lnSpc>
              <a:buNone/>
            </a:pPr>
            <a:r>
              <a:rPr lang="en-US" sz="1100" dirty="0">
                <a:solidFill>
                  <a:srgbClr val="333333"/>
                </a:solidFill>
              </a:rPr>
              <a:t>The research successfully demonstrated a high-efficiency fluid power solution for mobile machinery, achieving a </a:t>
            </a:r>
            <a:r>
              <a:rPr lang="en-US" sz="1100" b="1" dirty="0">
                <a:solidFill>
                  <a:srgbClr val="333333"/>
                </a:solidFill>
              </a:rPr>
              <a:t>25% reduction in energy consumption</a:t>
            </a:r>
            <a:r>
              <a:rPr lang="en-US" sz="1100" dirty="0">
                <a:solidFill>
                  <a:srgbClr val="333333"/>
                </a:solidFill>
              </a:rPr>
              <a:t> through optimized digital control.</a:t>
            </a:r>
            <a:endParaRPr lang="en-US" sz="11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778472"/>
            <a:ext cx="85725" cy="57864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21506" y="2778472"/>
            <a:ext cx="3736181" cy="5662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Key Takeaway:</a:t>
            </a:r>
            <a:r>
              <a:rPr lang="en-US" sz="1100" dirty="0">
                <a:solidFill>
                  <a:srgbClr val="333333"/>
                </a:solidFill>
              </a:rPr>
              <a:t> Integration of smart sensors and digital valves is crucial for the next generation of sustainable industrial machinery.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3499991"/>
            <a:ext cx="114300" cy="38576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50081" y="3499991"/>
            <a:ext cx="3707606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Sustainability:</a:t>
            </a:r>
            <a:r>
              <a:rPr lang="en-US" sz="1100" dirty="0">
                <a:solidFill>
                  <a:srgbClr val="333333"/>
                </a:solidFill>
              </a:rPr>
              <a:t> The proposed architecture provides a viable path for green hydraulics in electric heavy-duty vehicles.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4786313" y="1000125"/>
            <a:ext cx="1286442" cy="248145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rgbClr val="001F3F"/>
                </a:solidFill>
              </a:rPr>
              <a:t>Future Directions</a:t>
            </a:r>
            <a:endParaRPr lang="en-US" sz="14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3" y="1584127"/>
            <a:ext cx="114300" cy="385763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007769" y="1584127"/>
            <a:ext cx="3804392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AI Integration:</a:t>
            </a:r>
            <a:r>
              <a:rPr lang="en-US" sz="1100" dirty="0">
                <a:solidFill>
                  <a:srgbClr val="333333"/>
                </a:solidFill>
              </a:rPr>
              <a:t> Exploration of deep learning models for real-time fault diagnosis and predictive maintenance.</a:t>
            </a:r>
            <a:endParaRPr lang="en-US" sz="10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3" y="2112764"/>
            <a:ext cx="114300" cy="385763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007769" y="2112764"/>
            <a:ext cx="3804392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Advanced Materials:</a:t>
            </a:r>
            <a:r>
              <a:rPr lang="en-US" sz="1100" dirty="0">
                <a:solidFill>
                  <a:srgbClr val="333333"/>
                </a:solidFill>
              </a:rPr>
              <a:t> Testing the system with bio-based and wear-resistant hydraulic fluids.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3" y="2641402"/>
            <a:ext cx="142875" cy="385763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5036344" y="2641402"/>
            <a:ext cx="3775817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333333"/>
                </a:solidFill>
              </a:rPr>
              <a:t>IoT Connectivity: </a:t>
            </a:r>
            <a:r>
              <a:rPr lang="en-US" sz="1100" dirty="0">
                <a:solidFill>
                  <a:srgbClr val="333333"/>
                </a:solidFill>
              </a:rPr>
              <a:t>Developing cloud-based monitoring frameworks for fleet-wide energy optimization.</a:t>
            </a:r>
            <a:endParaRPr lang="en-US" sz="1000" dirty="0"/>
          </a:p>
        </p:txBody>
      </p:sp>
      <p:sp>
        <p:nvSpPr>
          <p:cNvPr id="21" name="Shape 13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22" name="Text 14"/>
          <p:cNvSpPr/>
          <p:nvPr/>
        </p:nvSpPr>
        <p:spPr>
          <a:xfrm>
            <a:off x="428625" y="4932759"/>
            <a:ext cx="1191032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IFP 2026 | IIT (ISM) Dhanbad</a:t>
            </a:r>
            <a:endParaRPr lang="en-US" sz="800" dirty="0"/>
          </a:p>
        </p:txBody>
      </p:sp>
      <p:sp>
        <p:nvSpPr>
          <p:cNvPr id="23" name="Text 15"/>
          <p:cNvSpPr/>
          <p:nvPr/>
        </p:nvSpPr>
        <p:spPr>
          <a:xfrm>
            <a:off x="8397618" y="4932759"/>
            <a:ext cx="275717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777777"/>
                </a:solidFill>
              </a:rPr>
              <a:t>Page 8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1612</Words>
  <Application>Microsoft Office PowerPoint</Application>
  <PresentationFormat>On-screen Show (16:9)</PresentationFormat>
  <Paragraphs>200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Dr. Ajit Kumar</cp:lastModifiedBy>
  <cp:revision>10</cp:revision>
  <dcterms:created xsi:type="dcterms:W3CDTF">2026-01-04T13:32:42Z</dcterms:created>
  <dcterms:modified xsi:type="dcterms:W3CDTF">2026-01-05T07:43:28Z</dcterms:modified>
</cp:coreProperties>
</file>